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0"/>
    <p:restoredTop sz="85170"/>
  </p:normalViewPr>
  <p:slideViewPr>
    <p:cSldViewPr snapToGrid="0" snapToObjects="1">
      <p:cViewPr>
        <p:scale>
          <a:sx n="104" d="100"/>
          <a:sy n="104" d="100"/>
        </p:scale>
        <p:origin x="184"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192867246036195E-2"/>
          <c:y val="1.9269225233776267E-2"/>
          <c:w val="0.88796527159582417"/>
          <c:h val="0.84148489746330202"/>
        </c:manualLayout>
      </c:layout>
      <c:barChart>
        <c:barDir val="col"/>
        <c:grouping val="clustered"/>
        <c:varyColors val="0"/>
        <c:ser>
          <c:idx val="0"/>
          <c:order val="0"/>
          <c:spPr>
            <a:solidFill>
              <a:schemeClr val="accent1"/>
            </a:solidFill>
            <a:ln>
              <a:noFill/>
            </a:ln>
            <a:effectLst/>
          </c:spPr>
          <c:invertIfNegative val="0"/>
          <c:cat>
            <c:strRef>
              <c:f>Sheet1!$C$7:$C$10</c:f>
              <c:strCache>
                <c:ptCount val="4"/>
                <c:pt idx="0">
                  <c:v>Logistic</c:v>
                </c:pt>
                <c:pt idx="1">
                  <c:v>Support Vector Machine </c:v>
                </c:pt>
                <c:pt idx="2">
                  <c:v>Decision Tree Classifier </c:v>
                </c:pt>
                <c:pt idx="3">
                  <c:v>K-Nearest Neighbours</c:v>
                </c:pt>
              </c:strCache>
            </c:strRef>
          </c:cat>
          <c:val>
            <c:numRef>
              <c:f>Sheet1!$D$7:$D$10</c:f>
              <c:numCache>
                <c:formatCode>General</c:formatCode>
                <c:ptCount val="4"/>
                <c:pt idx="0">
                  <c:v>0.84642857142857097</c:v>
                </c:pt>
                <c:pt idx="1">
                  <c:v>0.84821428571428503</c:v>
                </c:pt>
                <c:pt idx="2">
                  <c:v>0.88928571428571401</c:v>
                </c:pt>
                <c:pt idx="3">
                  <c:v>0.84821428571428503</c:v>
                </c:pt>
              </c:numCache>
            </c:numRef>
          </c:val>
          <c:extLst>
            <c:ext xmlns:c16="http://schemas.microsoft.com/office/drawing/2014/chart" uri="{C3380CC4-5D6E-409C-BE32-E72D297353CC}">
              <c16:uniqueId val="{00000000-926E-B343-A1D4-AC89C0AD1782}"/>
            </c:ext>
          </c:extLst>
        </c:ser>
        <c:dLbls>
          <c:showLegendKey val="0"/>
          <c:showVal val="0"/>
          <c:showCatName val="0"/>
          <c:showSerName val="0"/>
          <c:showPercent val="0"/>
          <c:showBubbleSize val="0"/>
        </c:dLbls>
        <c:gapWidth val="219"/>
        <c:overlap val="-27"/>
        <c:axId val="781287664"/>
        <c:axId val="782163776"/>
      </c:barChart>
      <c:catAx>
        <c:axId val="78128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2163776"/>
        <c:crosses val="autoZero"/>
        <c:auto val="1"/>
        <c:lblAlgn val="ctr"/>
        <c:lblOffset val="100"/>
        <c:noMultiLvlLbl val="0"/>
      </c:catAx>
      <c:valAx>
        <c:axId val="78216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1287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2A8E6D-BF08-4F49-9868-019A0986BDD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A892E98D-0F01-D344-8485-DCACC8CC13D1}">
      <dgm:prSet phldrT="[Text]" custT="1"/>
      <dgm:spPr/>
      <dgm:t>
        <a:bodyPr/>
        <a:lstStyle/>
        <a:p>
          <a:pPr algn="ctr"/>
          <a:r>
            <a:rPr lang="en-GB" sz="1200" b="1" dirty="0"/>
            <a:t>Missing values</a:t>
          </a:r>
        </a:p>
      </dgm:t>
    </dgm:pt>
    <dgm:pt modelId="{45739E50-8F8F-DA45-AA27-12BA5B02B50E}" type="parTrans" cxnId="{A22AE6ED-D82B-284B-88CA-2474522A212A}">
      <dgm:prSet/>
      <dgm:spPr/>
      <dgm:t>
        <a:bodyPr/>
        <a:lstStyle/>
        <a:p>
          <a:endParaRPr lang="en-GB"/>
        </a:p>
      </dgm:t>
    </dgm:pt>
    <dgm:pt modelId="{61EF8B92-3FA5-6848-908E-368313C6F1CF}" type="sibTrans" cxnId="{A22AE6ED-D82B-284B-88CA-2474522A212A}">
      <dgm:prSet/>
      <dgm:spPr/>
      <dgm:t>
        <a:bodyPr/>
        <a:lstStyle/>
        <a:p>
          <a:endParaRPr lang="en-GB"/>
        </a:p>
      </dgm:t>
    </dgm:pt>
    <dgm:pt modelId="{A396FD0B-C8F9-BE44-805F-96BB3033193F}">
      <dgm:prSet phldrT="[Text]" custT="1"/>
      <dgm:spPr/>
      <dgm:t>
        <a:bodyPr/>
        <a:lstStyle/>
        <a:p>
          <a:pPr algn="ctr">
            <a:buNone/>
          </a:pPr>
          <a:r>
            <a:rPr lang="en-GB" sz="1100" dirty="0"/>
            <a:t>Identify and calculate the percentage of the missing values in each attribute</a:t>
          </a:r>
        </a:p>
      </dgm:t>
    </dgm:pt>
    <dgm:pt modelId="{507CF3C7-95FF-1644-B9EC-689193ED24FD}" type="parTrans" cxnId="{285CCFEF-C2FA-954F-8816-74A57FAD9952}">
      <dgm:prSet/>
      <dgm:spPr/>
      <dgm:t>
        <a:bodyPr/>
        <a:lstStyle/>
        <a:p>
          <a:endParaRPr lang="en-GB"/>
        </a:p>
      </dgm:t>
    </dgm:pt>
    <dgm:pt modelId="{C7F1EDCE-C98A-AC44-B468-EB45C029C89D}" type="sibTrans" cxnId="{285CCFEF-C2FA-954F-8816-74A57FAD9952}">
      <dgm:prSet/>
      <dgm:spPr/>
      <dgm:t>
        <a:bodyPr/>
        <a:lstStyle/>
        <a:p>
          <a:endParaRPr lang="en-GB"/>
        </a:p>
      </dgm:t>
    </dgm:pt>
    <dgm:pt modelId="{5C20FA4E-610E-2542-9223-FB77ADCFC507}">
      <dgm:prSet phldrT="[Text]" custT="1"/>
      <dgm:spPr/>
      <dgm:t>
        <a:bodyPr/>
        <a:lstStyle/>
        <a:p>
          <a:pPr algn="ctr"/>
          <a:r>
            <a:rPr lang="en-GB" sz="1200" b="1" dirty="0"/>
            <a:t>Data Type</a:t>
          </a:r>
        </a:p>
      </dgm:t>
    </dgm:pt>
    <dgm:pt modelId="{C980BC29-83E4-5741-9DD0-760D73D7AA09}" type="parTrans" cxnId="{F288DA28-83A5-9845-B0AF-A1E2C8FBF3F0}">
      <dgm:prSet/>
      <dgm:spPr/>
      <dgm:t>
        <a:bodyPr/>
        <a:lstStyle/>
        <a:p>
          <a:endParaRPr lang="en-GB"/>
        </a:p>
      </dgm:t>
    </dgm:pt>
    <dgm:pt modelId="{8627562C-1E62-0945-B7CA-BC2B0094BA56}" type="sibTrans" cxnId="{F288DA28-83A5-9845-B0AF-A1E2C8FBF3F0}">
      <dgm:prSet/>
      <dgm:spPr/>
      <dgm:t>
        <a:bodyPr/>
        <a:lstStyle/>
        <a:p>
          <a:endParaRPr lang="en-GB"/>
        </a:p>
      </dgm:t>
    </dgm:pt>
    <dgm:pt modelId="{6E338511-8D69-2243-B2B0-05F4B1EC9397}">
      <dgm:prSet phldrT="[Text]" custT="1"/>
      <dgm:spPr/>
      <dgm:t>
        <a:bodyPr/>
        <a:lstStyle/>
        <a:p>
          <a:r>
            <a:rPr lang="en-GB" sz="1200" b="1" dirty="0"/>
            <a:t>Launches count</a:t>
          </a:r>
        </a:p>
      </dgm:t>
    </dgm:pt>
    <dgm:pt modelId="{0F785E49-B43C-7641-B882-61584D9B7839}" type="parTrans" cxnId="{99D59896-5339-4745-B0D9-205FF01305DB}">
      <dgm:prSet/>
      <dgm:spPr/>
      <dgm:t>
        <a:bodyPr/>
        <a:lstStyle/>
        <a:p>
          <a:endParaRPr lang="en-GB"/>
        </a:p>
      </dgm:t>
    </dgm:pt>
    <dgm:pt modelId="{A4813DF0-917F-F649-916B-7B9C7CB886DD}" type="sibTrans" cxnId="{99D59896-5339-4745-B0D9-205FF01305DB}">
      <dgm:prSet/>
      <dgm:spPr/>
      <dgm:t>
        <a:bodyPr/>
        <a:lstStyle/>
        <a:p>
          <a:endParaRPr lang="en-GB"/>
        </a:p>
      </dgm:t>
    </dgm:pt>
    <dgm:pt modelId="{1D7D4718-AE93-2C49-B5C7-1C4367F36D73}">
      <dgm:prSet phldrT="[Text]" custT="1"/>
      <dgm:spPr/>
      <dgm:t>
        <a:bodyPr/>
        <a:lstStyle/>
        <a:p>
          <a:pPr algn="ctr">
            <a:buNone/>
          </a:pPr>
          <a:r>
            <a:rPr lang="en-GB" sz="1100" dirty="0"/>
            <a:t>Calculate the number of launches on each site</a:t>
          </a:r>
        </a:p>
      </dgm:t>
    </dgm:pt>
    <dgm:pt modelId="{3AD2C85F-B4CE-A84C-A355-CE9B1CA0BA6B}" type="parTrans" cxnId="{01DD5FE9-66ED-3F40-8D25-623D8197D9D1}">
      <dgm:prSet/>
      <dgm:spPr/>
      <dgm:t>
        <a:bodyPr/>
        <a:lstStyle/>
        <a:p>
          <a:endParaRPr lang="en-GB"/>
        </a:p>
      </dgm:t>
    </dgm:pt>
    <dgm:pt modelId="{0F27F005-99EA-9343-BEA1-3A78B55D0C23}" type="sibTrans" cxnId="{01DD5FE9-66ED-3F40-8D25-623D8197D9D1}">
      <dgm:prSet/>
      <dgm:spPr/>
      <dgm:t>
        <a:bodyPr/>
        <a:lstStyle/>
        <a:p>
          <a:endParaRPr lang="en-GB"/>
        </a:p>
      </dgm:t>
    </dgm:pt>
    <dgm:pt modelId="{34577CF1-C691-F449-883D-4E2275BB5BF9}">
      <dgm:prSet phldrT="[Text]" custT="1"/>
      <dgm:spPr/>
      <dgm:t>
        <a:bodyPr/>
        <a:lstStyle/>
        <a:p>
          <a:pPr algn="ctr">
            <a:buNone/>
          </a:pPr>
          <a:r>
            <a:rPr lang="en-GB" sz="1100" dirty="0"/>
            <a:t>Identify which variables are numerical and categorical</a:t>
          </a:r>
        </a:p>
      </dgm:t>
    </dgm:pt>
    <dgm:pt modelId="{4A049516-C0DF-B944-B5B5-6DF64EBCCBA4}" type="sibTrans" cxnId="{B634A80D-9FD2-F342-BE9D-1C7D05C14F94}">
      <dgm:prSet/>
      <dgm:spPr/>
      <dgm:t>
        <a:bodyPr/>
        <a:lstStyle/>
        <a:p>
          <a:endParaRPr lang="en-GB"/>
        </a:p>
      </dgm:t>
    </dgm:pt>
    <dgm:pt modelId="{823ED27F-271C-2448-A86B-CBC2C1BEFCD9}" type="parTrans" cxnId="{B634A80D-9FD2-F342-BE9D-1C7D05C14F94}">
      <dgm:prSet/>
      <dgm:spPr/>
      <dgm:t>
        <a:bodyPr/>
        <a:lstStyle/>
        <a:p>
          <a:endParaRPr lang="en-GB"/>
        </a:p>
      </dgm:t>
    </dgm:pt>
    <dgm:pt modelId="{006FB7FB-0BB6-8F41-9794-92FD26BEE278}">
      <dgm:prSet custT="1"/>
      <dgm:spPr/>
      <dgm:t>
        <a:bodyPr/>
        <a:lstStyle/>
        <a:p>
          <a:r>
            <a:rPr lang="en-GB" sz="1200" b="1" dirty="0"/>
            <a:t>Orbit occurrence</a:t>
          </a:r>
        </a:p>
      </dgm:t>
    </dgm:pt>
    <dgm:pt modelId="{9EF20BDA-F903-CD4D-A58D-A76BA36836E8}" type="parTrans" cxnId="{0960A914-34C6-1C41-A1AB-4105C9A8E5F1}">
      <dgm:prSet/>
      <dgm:spPr/>
      <dgm:t>
        <a:bodyPr/>
        <a:lstStyle/>
        <a:p>
          <a:endParaRPr lang="en-GB"/>
        </a:p>
      </dgm:t>
    </dgm:pt>
    <dgm:pt modelId="{953D3078-650D-D245-AF78-31AEF3886506}" type="sibTrans" cxnId="{0960A914-34C6-1C41-A1AB-4105C9A8E5F1}">
      <dgm:prSet/>
      <dgm:spPr/>
      <dgm:t>
        <a:bodyPr/>
        <a:lstStyle/>
        <a:p>
          <a:endParaRPr lang="en-GB"/>
        </a:p>
      </dgm:t>
    </dgm:pt>
    <dgm:pt modelId="{A635CAA5-40CC-DE40-8086-32542935B661}">
      <dgm:prSet custT="1"/>
      <dgm:spPr/>
      <dgm:t>
        <a:bodyPr/>
        <a:lstStyle/>
        <a:p>
          <a:pPr algn="ctr">
            <a:buNone/>
          </a:pPr>
          <a:endParaRPr lang="en-GB" sz="1400" dirty="0"/>
        </a:p>
      </dgm:t>
    </dgm:pt>
    <dgm:pt modelId="{D3D40CAD-563B-9144-A758-1985E25FB528}" type="parTrans" cxnId="{D92459A9-D8FB-7A43-BDAE-7283AEEEDD6E}">
      <dgm:prSet/>
      <dgm:spPr/>
      <dgm:t>
        <a:bodyPr/>
        <a:lstStyle/>
        <a:p>
          <a:endParaRPr lang="en-GB"/>
        </a:p>
      </dgm:t>
    </dgm:pt>
    <dgm:pt modelId="{DBFAA691-B215-FC45-AE21-C067C05F980A}" type="sibTrans" cxnId="{D92459A9-D8FB-7A43-BDAE-7283AEEEDD6E}">
      <dgm:prSet/>
      <dgm:spPr/>
      <dgm:t>
        <a:bodyPr/>
        <a:lstStyle/>
        <a:p>
          <a:endParaRPr lang="en-GB"/>
        </a:p>
      </dgm:t>
    </dgm:pt>
    <dgm:pt modelId="{D19F9BF4-027F-4D48-9CA1-9CBF7432B43C}">
      <dgm:prSet custT="1"/>
      <dgm:spPr/>
      <dgm:t>
        <a:bodyPr/>
        <a:lstStyle/>
        <a:p>
          <a:r>
            <a:rPr lang="en-GB" sz="1200" b="1" dirty="0"/>
            <a:t>Create Landing outcome label</a:t>
          </a:r>
        </a:p>
      </dgm:t>
    </dgm:pt>
    <dgm:pt modelId="{0376CF6A-FE02-E94C-8A9B-B7963F55A6AA}" type="parTrans" cxnId="{DE48790D-33F2-4544-8B26-5C815FEC5CDA}">
      <dgm:prSet/>
      <dgm:spPr/>
      <dgm:t>
        <a:bodyPr/>
        <a:lstStyle/>
        <a:p>
          <a:endParaRPr lang="en-GB"/>
        </a:p>
      </dgm:t>
    </dgm:pt>
    <dgm:pt modelId="{57ED6DBD-4DE3-1B44-A77C-B9A3C577AFB8}" type="sibTrans" cxnId="{DE48790D-33F2-4544-8B26-5C815FEC5CDA}">
      <dgm:prSet/>
      <dgm:spPr/>
      <dgm:t>
        <a:bodyPr/>
        <a:lstStyle/>
        <a:p>
          <a:endParaRPr lang="en-GB"/>
        </a:p>
      </dgm:t>
    </dgm:pt>
    <dgm:pt modelId="{4A87FAFA-45F6-E549-A02A-70AEF2961B20}">
      <dgm:prSet custT="1"/>
      <dgm:spPr/>
      <dgm:t>
        <a:bodyPr/>
        <a:lstStyle/>
        <a:p>
          <a:pPr algn="ctr">
            <a:buNone/>
          </a:pPr>
          <a:r>
            <a:rPr lang="en-GB" sz="1100" dirty="0"/>
            <a:t>Assign the following: </a:t>
          </a:r>
          <a:r>
            <a:rPr lang="en-GB" sz="1100" b="0" i="0" u="none" dirty="0"/>
            <a:t>If the value is zero, the first stage did not land successfully; one means the first stage landed Successfully</a:t>
          </a:r>
          <a:endParaRPr lang="en-GB" sz="1100" dirty="0"/>
        </a:p>
      </dgm:t>
    </dgm:pt>
    <dgm:pt modelId="{DDDAB883-BD18-DF47-9DB1-89ED582274E8}" type="parTrans" cxnId="{6A22465D-8CDC-7440-853A-CA1570BD7F2C}">
      <dgm:prSet/>
      <dgm:spPr/>
      <dgm:t>
        <a:bodyPr/>
        <a:lstStyle/>
        <a:p>
          <a:endParaRPr lang="en-GB"/>
        </a:p>
      </dgm:t>
    </dgm:pt>
    <dgm:pt modelId="{0C04AD7E-7BC4-6C4E-AD1A-A69405968EDF}" type="sibTrans" cxnId="{6A22465D-8CDC-7440-853A-CA1570BD7F2C}">
      <dgm:prSet/>
      <dgm:spPr/>
      <dgm:t>
        <a:bodyPr/>
        <a:lstStyle/>
        <a:p>
          <a:endParaRPr lang="en-GB"/>
        </a:p>
      </dgm:t>
    </dgm:pt>
    <dgm:pt modelId="{677BEB1F-EFC2-4547-8F43-FB0137621DE6}">
      <dgm:prSet custT="1"/>
      <dgm:spPr/>
      <dgm:t>
        <a:bodyPr/>
        <a:lstStyle/>
        <a:p>
          <a:r>
            <a:rPr lang="en-GB" sz="1200" b="1" dirty="0"/>
            <a:t>Mission outcome</a:t>
          </a:r>
        </a:p>
      </dgm:t>
    </dgm:pt>
    <dgm:pt modelId="{6277ECC0-7B31-A74D-91B7-46F0FC4498B8}" type="parTrans" cxnId="{D2178DF8-D5DD-5C47-9549-BB44D76E688E}">
      <dgm:prSet/>
      <dgm:spPr/>
      <dgm:t>
        <a:bodyPr/>
        <a:lstStyle/>
        <a:p>
          <a:endParaRPr lang="en-GB"/>
        </a:p>
      </dgm:t>
    </dgm:pt>
    <dgm:pt modelId="{1162B670-B516-AF4D-A4D1-1BD2474DEB35}" type="sibTrans" cxnId="{D2178DF8-D5DD-5C47-9549-BB44D76E688E}">
      <dgm:prSet/>
      <dgm:spPr/>
      <dgm:t>
        <a:bodyPr/>
        <a:lstStyle/>
        <a:p>
          <a:endParaRPr lang="en-GB"/>
        </a:p>
      </dgm:t>
    </dgm:pt>
    <dgm:pt modelId="{6596BC48-48A6-3547-A438-EADD13AE1736}">
      <dgm:prSet custT="1"/>
      <dgm:spPr/>
      <dgm:t>
        <a:bodyPr/>
        <a:lstStyle/>
        <a:p>
          <a:pPr algn="ctr">
            <a:buNone/>
          </a:pPr>
          <a:r>
            <a:rPr lang="en-GB" sz="1100" dirty="0"/>
            <a:t>Determine the number of landing outcomes</a:t>
          </a:r>
        </a:p>
      </dgm:t>
    </dgm:pt>
    <dgm:pt modelId="{3905DC96-D982-E04B-BAE9-3F2D4D515916}" type="parTrans" cxnId="{6ABBC9D9-AFF7-744A-9521-C3EA2AAB903A}">
      <dgm:prSet/>
      <dgm:spPr/>
      <dgm:t>
        <a:bodyPr/>
        <a:lstStyle/>
        <a:p>
          <a:endParaRPr lang="en-GB"/>
        </a:p>
      </dgm:t>
    </dgm:pt>
    <dgm:pt modelId="{7A518710-0D77-B142-99E8-1C80D9D17D9B}" type="sibTrans" cxnId="{6ABBC9D9-AFF7-744A-9521-C3EA2AAB903A}">
      <dgm:prSet/>
      <dgm:spPr/>
      <dgm:t>
        <a:bodyPr/>
        <a:lstStyle/>
        <a:p>
          <a:endParaRPr lang="en-GB"/>
        </a:p>
      </dgm:t>
    </dgm:pt>
    <dgm:pt modelId="{D131ECB3-F4BC-5245-987C-06EF711C41F0}">
      <dgm:prSet custT="1"/>
      <dgm:spPr/>
      <dgm:t>
        <a:bodyPr/>
        <a:lstStyle/>
        <a:p>
          <a:pPr algn="ctr">
            <a:buNone/>
          </a:pPr>
          <a:r>
            <a:rPr lang="en-GB" sz="1100" b="0" i="0" u="none" dirty="0"/>
            <a:t>Determine the number and occurrence of each orbit</a:t>
          </a:r>
          <a:endParaRPr lang="en-GB" sz="1100" dirty="0"/>
        </a:p>
      </dgm:t>
    </dgm:pt>
    <dgm:pt modelId="{AD89EA51-02D2-FC42-858A-77B98DB7048A}" type="parTrans" cxnId="{F9B2AC89-92E3-B443-93D4-38CE8A8BE881}">
      <dgm:prSet/>
      <dgm:spPr/>
      <dgm:t>
        <a:bodyPr/>
        <a:lstStyle/>
        <a:p>
          <a:endParaRPr lang="en-GB"/>
        </a:p>
      </dgm:t>
    </dgm:pt>
    <dgm:pt modelId="{832E8ABF-0914-6B47-B006-6AB2E6C7E7D2}" type="sibTrans" cxnId="{F9B2AC89-92E3-B443-93D4-38CE8A8BE881}">
      <dgm:prSet/>
      <dgm:spPr/>
      <dgm:t>
        <a:bodyPr/>
        <a:lstStyle/>
        <a:p>
          <a:endParaRPr lang="en-GB"/>
        </a:p>
      </dgm:t>
    </dgm:pt>
    <dgm:pt modelId="{46278359-83CB-9946-B33A-1F951B635D7F}">
      <dgm:prSet/>
      <dgm:spPr/>
      <dgm:t>
        <a:bodyPr/>
        <a:lstStyle/>
        <a:p>
          <a:pPr algn="l"/>
          <a:endParaRPr lang="en-GB" sz="500" dirty="0"/>
        </a:p>
      </dgm:t>
    </dgm:pt>
    <dgm:pt modelId="{87BA9605-186C-AE48-96C7-94015D9ED5FB}" type="parTrans" cxnId="{6BC1BE87-21F7-204C-86A1-EC20377D350A}">
      <dgm:prSet/>
      <dgm:spPr/>
      <dgm:t>
        <a:bodyPr/>
        <a:lstStyle/>
        <a:p>
          <a:endParaRPr lang="en-GB"/>
        </a:p>
      </dgm:t>
    </dgm:pt>
    <dgm:pt modelId="{0101EF93-FE9F-4E45-809E-F32185BCC16B}" type="sibTrans" cxnId="{6BC1BE87-21F7-204C-86A1-EC20377D350A}">
      <dgm:prSet/>
      <dgm:spPr/>
      <dgm:t>
        <a:bodyPr/>
        <a:lstStyle/>
        <a:p>
          <a:endParaRPr lang="en-GB"/>
        </a:p>
      </dgm:t>
    </dgm:pt>
    <dgm:pt modelId="{5E810C2E-2A84-8249-9009-2D8949249994}" type="pres">
      <dgm:prSet presAssocID="{B62A8E6D-BF08-4F49-9868-019A0986BDDA}" presName="linearFlow" presStyleCnt="0">
        <dgm:presLayoutVars>
          <dgm:dir/>
          <dgm:animLvl val="lvl"/>
          <dgm:resizeHandles val="exact"/>
        </dgm:presLayoutVars>
      </dgm:prSet>
      <dgm:spPr/>
    </dgm:pt>
    <dgm:pt modelId="{6A38305A-7331-3B4E-ADC6-14713DBCD97A}" type="pres">
      <dgm:prSet presAssocID="{A892E98D-0F01-D344-8485-DCACC8CC13D1}" presName="composite" presStyleCnt="0"/>
      <dgm:spPr/>
    </dgm:pt>
    <dgm:pt modelId="{C33B44E3-A406-364E-98FF-7F175C3EB9F2}" type="pres">
      <dgm:prSet presAssocID="{A892E98D-0F01-D344-8485-DCACC8CC13D1}" presName="parTx" presStyleLbl="node1" presStyleIdx="0" presStyleCnt="6">
        <dgm:presLayoutVars>
          <dgm:chMax val="0"/>
          <dgm:chPref val="0"/>
          <dgm:bulletEnabled val="1"/>
        </dgm:presLayoutVars>
      </dgm:prSet>
      <dgm:spPr/>
    </dgm:pt>
    <dgm:pt modelId="{DFFBAC2A-7C83-F844-A06F-3827D16C6687}" type="pres">
      <dgm:prSet presAssocID="{A892E98D-0F01-D344-8485-DCACC8CC13D1}" presName="parSh" presStyleLbl="node1" presStyleIdx="0" presStyleCnt="6"/>
      <dgm:spPr/>
    </dgm:pt>
    <dgm:pt modelId="{45D5DD8F-933A-6B4E-8DFE-655735A8CFC8}" type="pres">
      <dgm:prSet presAssocID="{A892E98D-0F01-D344-8485-DCACC8CC13D1}" presName="desTx" presStyleLbl="fgAcc1" presStyleIdx="0" presStyleCnt="6" custScaleX="158040">
        <dgm:presLayoutVars>
          <dgm:bulletEnabled val="1"/>
        </dgm:presLayoutVars>
      </dgm:prSet>
      <dgm:spPr/>
    </dgm:pt>
    <dgm:pt modelId="{93F2678D-C5D8-0B45-9A7E-4701656DD663}" type="pres">
      <dgm:prSet presAssocID="{61EF8B92-3FA5-6848-908E-368313C6F1CF}" presName="sibTrans" presStyleLbl="sibTrans2D1" presStyleIdx="0" presStyleCnt="5"/>
      <dgm:spPr/>
    </dgm:pt>
    <dgm:pt modelId="{2C2A26DC-B257-FF45-B282-47F5D040A1E9}" type="pres">
      <dgm:prSet presAssocID="{61EF8B92-3FA5-6848-908E-368313C6F1CF}" presName="connTx" presStyleLbl="sibTrans2D1" presStyleIdx="0" presStyleCnt="5"/>
      <dgm:spPr/>
    </dgm:pt>
    <dgm:pt modelId="{469D71B3-B426-7D43-AD24-398757110A00}" type="pres">
      <dgm:prSet presAssocID="{5C20FA4E-610E-2542-9223-FB77ADCFC507}" presName="composite" presStyleCnt="0"/>
      <dgm:spPr/>
    </dgm:pt>
    <dgm:pt modelId="{D8ACF8AE-9E75-EB4B-A584-343EDEA62EAE}" type="pres">
      <dgm:prSet presAssocID="{5C20FA4E-610E-2542-9223-FB77ADCFC507}" presName="parTx" presStyleLbl="node1" presStyleIdx="0" presStyleCnt="6">
        <dgm:presLayoutVars>
          <dgm:chMax val="0"/>
          <dgm:chPref val="0"/>
          <dgm:bulletEnabled val="1"/>
        </dgm:presLayoutVars>
      </dgm:prSet>
      <dgm:spPr/>
    </dgm:pt>
    <dgm:pt modelId="{73C1CD11-9016-8E44-8CDD-4AA83EB0E6E4}" type="pres">
      <dgm:prSet presAssocID="{5C20FA4E-610E-2542-9223-FB77ADCFC507}" presName="parSh" presStyleLbl="node1" presStyleIdx="1" presStyleCnt="6"/>
      <dgm:spPr/>
    </dgm:pt>
    <dgm:pt modelId="{15D4AFF1-BFC5-F848-9347-64CDFE12E675}" type="pres">
      <dgm:prSet presAssocID="{5C20FA4E-610E-2542-9223-FB77ADCFC507}" presName="desTx" presStyleLbl="fgAcc1" presStyleIdx="1" presStyleCnt="6" custScaleX="121056">
        <dgm:presLayoutVars>
          <dgm:bulletEnabled val="1"/>
        </dgm:presLayoutVars>
      </dgm:prSet>
      <dgm:spPr/>
    </dgm:pt>
    <dgm:pt modelId="{404EA2A8-4478-134D-B910-DD91FD65DA5D}" type="pres">
      <dgm:prSet presAssocID="{8627562C-1E62-0945-B7CA-BC2B0094BA56}" presName="sibTrans" presStyleLbl="sibTrans2D1" presStyleIdx="1" presStyleCnt="5"/>
      <dgm:spPr/>
    </dgm:pt>
    <dgm:pt modelId="{CC4E59AA-2610-D841-BB99-8F8669E15F83}" type="pres">
      <dgm:prSet presAssocID="{8627562C-1E62-0945-B7CA-BC2B0094BA56}" presName="connTx" presStyleLbl="sibTrans2D1" presStyleIdx="1" presStyleCnt="5"/>
      <dgm:spPr/>
    </dgm:pt>
    <dgm:pt modelId="{7197730C-2DB3-5247-91BC-115DA368E639}" type="pres">
      <dgm:prSet presAssocID="{6E338511-8D69-2243-B2B0-05F4B1EC9397}" presName="composite" presStyleCnt="0"/>
      <dgm:spPr/>
    </dgm:pt>
    <dgm:pt modelId="{E49A7C08-5C89-BF49-8596-DFA5C19A0ED0}" type="pres">
      <dgm:prSet presAssocID="{6E338511-8D69-2243-B2B0-05F4B1EC9397}" presName="parTx" presStyleLbl="node1" presStyleIdx="1" presStyleCnt="6">
        <dgm:presLayoutVars>
          <dgm:chMax val="0"/>
          <dgm:chPref val="0"/>
          <dgm:bulletEnabled val="1"/>
        </dgm:presLayoutVars>
      </dgm:prSet>
      <dgm:spPr/>
    </dgm:pt>
    <dgm:pt modelId="{49F0BF0E-AF63-7F4F-9E11-C2BA6B625E05}" type="pres">
      <dgm:prSet presAssocID="{6E338511-8D69-2243-B2B0-05F4B1EC9397}" presName="parSh" presStyleLbl="node1" presStyleIdx="2" presStyleCnt="6"/>
      <dgm:spPr/>
    </dgm:pt>
    <dgm:pt modelId="{3DE8787B-7CA2-594B-B1A4-1AA7BE346DE7}" type="pres">
      <dgm:prSet presAssocID="{6E338511-8D69-2243-B2B0-05F4B1EC9397}" presName="desTx" presStyleLbl="fgAcc1" presStyleIdx="2" presStyleCnt="6" custScaleX="126409">
        <dgm:presLayoutVars>
          <dgm:bulletEnabled val="1"/>
        </dgm:presLayoutVars>
      </dgm:prSet>
      <dgm:spPr/>
    </dgm:pt>
    <dgm:pt modelId="{E0D0A7B3-FF8C-E449-A7E2-629ECB63D05B}" type="pres">
      <dgm:prSet presAssocID="{A4813DF0-917F-F649-916B-7B9C7CB886DD}" presName="sibTrans" presStyleLbl="sibTrans2D1" presStyleIdx="2" presStyleCnt="5"/>
      <dgm:spPr/>
    </dgm:pt>
    <dgm:pt modelId="{472F7B4C-35C8-2C4F-8E8E-C5C66ECF3706}" type="pres">
      <dgm:prSet presAssocID="{A4813DF0-917F-F649-916B-7B9C7CB886DD}" presName="connTx" presStyleLbl="sibTrans2D1" presStyleIdx="2" presStyleCnt="5"/>
      <dgm:spPr/>
    </dgm:pt>
    <dgm:pt modelId="{BA424E6E-B71A-E549-BCE6-C707A006C89E}" type="pres">
      <dgm:prSet presAssocID="{006FB7FB-0BB6-8F41-9794-92FD26BEE278}" presName="composite" presStyleCnt="0"/>
      <dgm:spPr/>
    </dgm:pt>
    <dgm:pt modelId="{A0A69883-21C7-E24D-9100-A9C69362C585}" type="pres">
      <dgm:prSet presAssocID="{006FB7FB-0BB6-8F41-9794-92FD26BEE278}" presName="parTx" presStyleLbl="node1" presStyleIdx="2" presStyleCnt="6">
        <dgm:presLayoutVars>
          <dgm:chMax val="0"/>
          <dgm:chPref val="0"/>
          <dgm:bulletEnabled val="1"/>
        </dgm:presLayoutVars>
      </dgm:prSet>
      <dgm:spPr/>
    </dgm:pt>
    <dgm:pt modelId="{603283E7-FB2C-3949-9187-BE2138C28CAF}" type="pres">
      <dgm:prSet presAssocID="{006FB7FB-0BB6-8F41-9794-92FD26BEE278}" presName="parSh" presStyleLbl="node1" presStyleIdx="3" presStyleCnt="6"/>
      <dgm:spPr/>
    </dgm:pt>
    <dgm:pt modelId="{C87FE611-0C43-9544-88EF-59EC3C576268}" type="pres">
      <dgm:prSet presAssocID="{006FB7FB-0BB6-8F41-9794-92FD26BEE278}" presName="desTx" presStyleLbl="fgAcc1" presStyleIdx="3" presStyleCnt="6" custScaleX="157868">
        <dgm:presLayoutVars>
          <dgm:bulletEnabled val="1"/>
        </dgm:presLayoutVars>
      </dgm:prSet>
      <dgm:spPr/>
    </dgm:pt>
    <dgm:pt modelId="{F64F21D2-E0B1-4741-BB3A-DCC5881AF276}" type="pres">
      <dgm:prSet presAssocID="{953D3078-650D-D245-AF78-31AEF3886506}" presName="sibTrans" presStyleLbl="sibTrans2D1" presStyleIdx="3" presStyleCnt="5"/>
      <dgm:spPr/>
    </dgm:pt>
    <dgm:pt modelId="{E91B7F89-C406-5342-8FA2-9DEE6BDD1D47}" type="pres">
      <dgm:prSet presAssocID="{953D3078-650D-D245-AF78-31AEF3886506}" presName="connTx" presStyleLbl="sibTrans2D1" presStyleIdx="3" presStyleCnt="5"/>
      <dgm:spPr/>
    </dgm:pt>
    <dgm:pt modelId="{7F70CBCD-8E1B-5A4E-82AE-372176DD087A}" type="pres">
      <dgm:prSet presAssocID="{677BEB1F-EFC2-4547-8F43-FB0137621DE6}" presName="composite" presStyleCnt="0"/>
      <dgm:spPr/>
    </dgm:pt>
    <dgm:pt modelId="{2E64D7D1-F877-544B-AF22-1079D4408C2B}" type="pres">
      <dgm:prSet presAssocID="{677BEB1F-EFC2-4547-8F43-FB0137621DE6}" presName="parTx" presStyleLbl="node1" presStyleIdx="3" presStyleCnt="6">
        <dgm:presLayoutVars>
          <dgm:chMax val="0"/>
          <dgm:chPref val="0"/>
          <dgm:bulletEnabled val="1"/>
        </dgm:presLayoutVars>
      </dgm:prSet>
      <dgm:spPr/>
    </dgm:pt>
    <dgm:pt modelId="{42203BF4-C7B0-4E4F-AD86-3B37533ADAB5}" type="pres">
      <dgm:prSet presAssocID="{677BEB1F-EFC2-4547-8F43-FB0137621DE6}" presName="parSh" presStyleLbl="node1" presStyleIdx="4" presStyleCnt="6"/>
      <dgm:spPr/>
    </dgm:pt>
    <dgm:pt modelId="{AFEF089C-743D-E148-9B57-73F3A666B1D8}" type="pres">
      <dgm:prSet presAssocID="{677BEB1F-EFC2-4547-8F43-FB0137621DE6}" presName="desTx" presStyleLbl="fgAcc1" presStyleIdx="4" presStyleCnt="6" custScaleX="126718">
        <dgm:presLayoutVars>
          <dgm:bulletEnabled val="1"/>
        </dgm:presLayoutVars>
      </dgm:prSet>
      <dgm:spPr/>
    </dgm:pt>
    <dgm:pt modelId="{7A5BCA54-E315-9C45-A734-64EF8664323C}" type="pres">
      <dgm:prSet presAssocID="{1162B670-B516-AF4D-A4D1-1BD2474DEB35}" presName="sibTrans" presStyleLbl="sibTrans2D1" presStyleIdx="4" presStyleCnt="5"/>
      <dgm:spPr/>
    </dgm:pt>
    <dgm:pt modelId="{CB71803C-B864-5C46-8F50-4CC496A19E5A}" type="pres">
      <dgm:prSet presAssocID="{1162B670-B516-AF4D-A4D1-1BD2474DEB35}" presName="connTx" presStyleLbl="sibTrans2D1" presStyleIdx="4" presStyleCnt="5"/>
      <dgm:spPr/>
    </dgm:pt>
    <dgm:pt modelId="{A2F52504-5CF8-9049-97D1-94AC14DD71DF}" type="pres">
      <dgm:prSet presAssocID="{D19F9BF4-027F-4D48-9CA1-9CBF7432B43C}" presName="composite" presStyleCnt="0"/>
      <dgm:spPr/>
    </dgm:pt>
    <dgm:pt modelId="{DDDAC486-4057-214D-9D0D-880F4B27803D}" type="pres">
      <dgm:prSet presAssocID="{D19F9BF4-027F-4D48-9CA1-9CBF7432B43C}" presName="parTx" presStyleLbl="node1" presStyleIdx="4" presStyleCnt="6">
        <dgm:presLayoutVars>
          <dgm:chMax val="0"/>
          <dgm:chPref val="0"/>
          <dgm:bulletEnabled val="1"/>
        </dgm:presLayoutVars>
      </dgm:prSet>
      <dgm:spPr/>
    </dgm:pt>
    <dgm:pt modelId="{1A779C9E-09BE-BE4A-BC88-FBE92261AF07}" type="pres">
      <dgm:prSet presAssocID="{D19F9BF4-027F-4D48-9CA1-9CBF7432B43C}" presName="parSh" presStyleLbl="node1" presStyleIdx="5" presStyleCnt="6"/>
      <dgm:spPr/>
    </dgm:pt>
    <dgm:pt modelId="{3B809B4A-B63C-D442-A75F-41F61CFB0240}" type="pres">
      <dgm:prSet presAssocID="{D19F9BF4-027F-4D48-9CA1-9CBF7432B43C}" presName="desTx" presStyleLbl="fgAcc1" presStyleIdx="5" presStyleCnt="6" custScaleX="150610">
        <dgm:presLayoutVars>
          <dgm:bulletEnabled val="1"/>
        </dgm:presLayoutVars>
      </dgm:prSet>
      <dgm:spPr/>
    </dgm:pt>
  </dgm:ptLst>
  <dgm:cxnLst>
    <dgm:cxn modelId="{9BAED304-168F-FA40-8611-D97118A8CC81}" type="presOf" srcId="{A892E98D-0F01-D344-8485-DCACC8CC13D1}" destId="{DFFBAC2A-7C83-F844-A06F-3827D16C6687}" srcOrd="1" destOrd="0" presId="urn:microsoft.com/office/officeart/2005/8/layout/process3"/>
    <dgm:cxn modelId="{491AE604-781A-D24C-8005-61DA453645AF}" type="presOf" srcId="{953D3078-650D-D245-AF78-31AEF3886506}" destId="{E91B7F89-C406-5342-8FA2-9DEE6BDD1D47}" srcOrd="1" destOrd="0" presId="urn:microsoft.com/office/officeart/2005/8/layout/process3"/>
    <dgm:cxn modelId="{8EBD690A-E843-EF49-9328-B7D196AA4D3B}" type="presOf" srcId="{5C20FA4E-610E-2542-9223-FB77ADCFC507}" destId="{D8ACF8AE-9E75-EB4B-A584-343EDEA62EAE}" srcOrd="0" destOrd="0" presId="urn:microsoft.com/office/officeart/2005/8/layout/process3"/>
    <dgm:cxn modelId="{DE48790D-33F2-4544-8B26-5C815FEC5CDA}" srcId="{B62A8E6D-BF08-4F49-9868-019A0986BDDA}" destId="{D19F9BF4-027F-4D48-9CA1-9CBF7432B43C}" srcOrd="5" destOrd="0" parTransId="{0376CF6A-FE02-E94C-8A9B-B7963F55A6AA}" sibTransId="{57ED6DBD-4DE3-1B44-A77C-B9A3C577AFB8}"/>
    <dgm:cxn modelId="{B634A80D-9FD2-F342-BE9D-1C7D05C14F94}" srcId="{5C20FA4E-610E-2542-9223-FB77ADCFC507}" destId="{34577CF1-C691-F449-883D-4E2275BB5BF9}" srcOrd="0" destOrd="0" parTransId="{823ED27F-271C-2448-A86B-CBC2C1BEFCD9}" sibTransId="{4A049516-C0DF-B944-B5B5-6DF64EBCCBA4}"/>
    <dgm:cxn modelId="{D279560F-9A40-8B4B-A723-4236EE302CC4}" type="presOf" srcId="{D19F9BF4-027F-4D48-9CA1-9CBF7432B43C}" destId="{DDDAC486-4057-214D-9D0D-880F4B27803D}" srcOrd="0" destOrd="0" presId="urn:microsoft.com/office/officeart/2005/8/layout/process3"/>
    <dgm:cxn modelId="{26278E13-23C9-CF47-A254-F40493FF312A}" type="presOf" srcId="{D131ECB3-F4BC-5245-987C-06EF711C41F0}" destId="{C87FE611-0C43-9544-88EF-59EC3C576268}" srcOrd="0" destOrd="1" presId="urn:microsoft.com/office/officeart/2005/8/layout/process3"/>
    <dgm:cxn modelId="{0960A914-34C6-1C41-A1AB-4105C9A8E5F1}" srcId="{B62A8E6D-BF08-4F49-9868-019A0986BDDA}" destId="{006FB7FB-0BB6-8F41-9794-92FD26BEE278}" srcOrd="3" destOrd="0" parTransId="{9EF20BDA-F903-CD4D-A58D-A76BA36836E8}" sibTransId="{953D3078-650D-D245-AF78-31AEF3886506}"/>
    <dgm:cxn modelId="{12D49917-3478-A147-8713-3E37091E9F93}" type="presOf" srcId="{677BEB1F-EFC2-4547-8F43-FB0137621DE6}" destId="{42203BF4-C7B0-4E4F-AD86-3B37533ADAB5}" srcOrd="1" destOrd="0" presId="urn:microsoft.com/office/officeart/2005/8/layout/process3"/>
    <dgm:cxn modelId="{6457691D-BFF8-8B46-90C9-0C99B7868233}" type="presOf" srcId="{006FB7FB-0BB6-8F41-9794-92FD26BEE278}" destId="{603283E7-FB2C-3949-9187-BE2138C28CAF}" srcOrd="1" destOrd="0" presId="urn:microsoft.com/office/officeart/2005/8/layout/process3"/>
    <dgm:cxn modelId="{7BCD9927-BADD-D64B-9FCB-56EFEEAAFE90}" type="presOf" srcId="{A396FD0B-C8F9-BE44-805F-96BB3033193F}" destId="{45D5DD8F-933A-6B4E-8DFE-655735A8CFC8}" srcOrd="0" destOrd="0" presId="urn:microsoft.com/office/officeart/2005/8/layout/process3"/>
    <dgm:cxn modelId="{E29CE427-F344-EC46-887D-1830FA6BD8FC}" type="presOf" srcId="{1D7D4718-AE93-2C49-B5C7-1C4367F36D73}" destId="{3DE8787B-7CA2-594B-B1A4-1AA7BE346DE7}" srcOrd="0" destOrd="0" presId="urn:microsoft.com/office/officeart/2005/8/layout/process3"/>
    <dgm:cxn modelId="{F288DA28-83A5-9845-B0AF-A1E2C8FBF3F0}" srcId="{B62A8E6D-BF08-4F49-9868-019A0986BDDA}" destId="{5C20FA4E-610E-2542-9223-FB77ADCFC507}" srcOrd="1" destOrd="0" parTransId="{C980BC29-83E4-5741-9DD0-760D73D7AA09}" sibTransId="{8627562C-1E62-0945-B7CA-BC2B0094BA56}"/>
    <dgm:cxn modelId="{709D4136-AC35-8B4F-8543-073F9C7F0C2F}" type="presOf" srcId="{61EF8B92-3FA5-6848-908E-368313C6F1CF}" destId="{2C2A26DC-B257-FF45-B282-47F5D040A1E9}" srcOrd="1" destOrd="0" presId="urn:microsoft.com/office/officeart/2005/8/layout/process3"/>
    <dgm:cxn modelId="{7AFF2F45-B2E6-6E46-9858-FC4628D91EB1}" type="presOf" srcId="{61EF8B92-3FA5-6848-908E-368313C6F1CF}" destId="{93F2678D-C5D8-0B45-9A7E-4701656DD663}" srcOrd="0" destOrd="0" presId="urn:microsoft.com/office/officeart/2005/8/layout/process3"/>
    <dgm:cxn modelId="{D6529048-74AE-F24D-8074-90C7A4D13A95}" type="presOf" srcId="{34577CF1-C691-F449-883D-4E2275BB5BF9}" destId="{15D4AFF1-BFC5-F848-9347-64CDFE12E675}" srcOrd="0" destOrd="0" presId="urn:microsoft.com/office/officeart/2005/8/layout/process3"/>
    <dgm:cxn modelId="{86B7B851-EDE2-F04E-9D46-D8639322A01C}" type="presOf" srcId="{5C20FA4E-610E-2542-9223-FB77ADCFC507}" destId="{73C1CD11-9016-8E44-8CDD-4AA83EB0E6E4}" srcOrd="1" destOrd="0" presId="urn:microsoft.com/office/officeart/2005/8/layout/process3"/>
    <dgm:cxn modelId="{BDC43E53-C651-9E44-980C-E2AC94515AAF}" type="presOf" srcId="{A635CAA5-40CC-DE40-8086-32542935B661}" destId="{C87FE611-0C43-9544-88EF-59EC3C576268}" srcOrd="0" destOrd="0" presId="urn:microsoft.com/office/officeart/2005/8/layout/process3"/>
    <dgm:cxn modelId="{6A22465D-8CDC-7440-853A-CA1570BD7F2C}" srcId="{D19F9BF4-027F-4D48-9CA1-9CBF7432B43C}" destId="{4A87FAFA-45F6-E549-A02A-70AEF2961B20}" srcOrd="0" destOrd="0" parTransId="{DDDAB883-BD18-DF47-9DB1-89ED582274E8}" sibTransId="{0C04AD7E-7BC4-6C4E-AD1A-A69405968EDF}"/>
    <dgm:cxn modelId="{0B21B768-F940-3C42-935A-3B711ABC122F}" type="presOf" srcId="{4A87FAFA-45F6-E549-A02A-70AEF2961B20}" destId="{3B809B4A-B63C-D442-A75F-41F61CFB0240}" srcOrd="0" destOrd="0" presId="urn:microsoft.com/office/officeart/2005/8/layout/process3"/>
    <dgm:cxn modelId="{E6A3D56A-B95A-CD40-8752-F2589FCC7905}" type="presOf" srcId="{8627562C-1E62-0945-B7CA-BC2B0094BA56}" destId="{404EA2A8-4478-134D-B910-DD91FD65DA5D}" srcOrd="0" destOrd="0" presId="urn:microsoft.com/office/officeart/2005/8/layout/process3"/>
    <dgm:cxn modelId="{61BEC06F-BBD9-C74B-934A-083B620F48FA}" type="presOf" srcId="{6E338511-8D69-2243-B2B0-05F4B1EC9397}" destId="{49F0BF0E-AF63-7F4F-9E11-C2BA6B625E05}" srcOrd="1" destOrd="0" presId="urn:microsoft.com/office/officeart/2005/8/layout/process3"/>
    <dgm:cxn modelId="{5F721A7F-41A8-8A4B-AE15-64876C92FCB0}" type="presOf" srcId="{677BEB1F-EFC2-4547-8F43-FB0137621DE6}" destId="{2E64D7D1-F877-544B-AF22-1079D4408C2B}" srcOrd="0" destOrd="0" presId="urn:microsoft.com/office/officeart/2005/8/layout/process3"/>
    <dgm:cxn modelId="{6BC1BE87-21F7-204C-86A1-EC20377D350A}" srcId="{D19F9BF4-027F-4D48-9CA1-9CBF7432B43C}" destId="{46278359-83CB-9946-B33A-1F951B635D7F}" srcOrd="1" destOrd="0" parTransId="{87BA9605-186C-AE48-96C7-94015D9ED5FB}" sibTransId="{0101EF93-FE9F-4E45-809E-F32185BCC16B}"/>
    <dgm:cxn modelId="{F9B2AC89-92E3-B443-93D4-38CE8A8BE881}" srcId="{006FB7FB-0BB6-8F41-9794-92FD26BEE278}" destId="{D131ECB3-F4BC-5245-987C-06EF711C41F0}" srcOrd="1" destOrd="0" parTransId="{AD89EA51-02D2-FC42-858A-77B98DB7048A}" sibTransId="{832E8ABF-0914-6B47-B006-6AB2E6C7E7D2}"/>
    <dgm:cxn modelId="{99D59896-5339-4745-B0D9-205FF01305DB}" srcId="{B62A8E6D-BF08-4F49-9868-019A0986BDDA}" destId="{6E338511-8D69-2243-B2B0-05F4B1EC9397}" srcOrd="2" destOrd="0" parTransId="{0F785E49-B43C-7641-B882-61584D9B7839}" sibTransId="{A4813DF0-917F-F649-916B-7B9C7CB886DD}"/>
    <dgm:cxn modelId="{DF0A8297-08F9-1849-B943-89F6FE6739F2}" type="presOf" srcId="{46278359-83CB-9946-B33A-1F951B635D7F}" destId="{3B809B4A-B63C-D442-A75F-41F61CFB0240}" srcOrd="0" destOrd="1" presId="urn:microsoft.com/office/officeart/2005/8/layout/process3"/>
    <dgm:cxn modelId="{2F6F7299-EDC7-6747-AD91-208C9B334D00}" type="presOf" srcId="{B62A8E6D-BF08-4F49-9868-019A0986BDDA}" destId="{5E810C2E-2A84-8249-9009-2D8949249994}" srcOrd="0" destOrd="0" presId="urn:microsoft.com/office/officeart/2005/8/layout/process3"/>
    <dgm:cxn modelId="{88829F9A-A651-4F44-90C0-FB843746E16C}" type="presOf" srcId="{A4813DF0-917F-F649-916B-7B9C7CB886DD}" destId="{E0D0A7B3-FF8C-E449-A7E2-629ECB63D05B}" srcOrd="0" destOrd="0" presId="urn:microsoft.com/office/officeart/2005/8/layout/process3"/>
    <dgm:cxn modelId="{CB2EF59A-B101-EA49-8E0B-581C7E2901C4}" type="presOf" srcId="{6E338511-8D69-2243-B2B0-05F4B1EC9397}" destId="{E49A7C08-5C89-BF49-8596-DFA5C19A0ED0}" srcOrd="0" destOrd="0" presId="urn:microsoft.com/office/officeart/2005/8/layout/process3"/>
    <dgm:cxn modelId="{3A6D8BA1-D27F-2846-A125-E9CBD452B876}" type="presOf" srcId="{1162B670-B516-AF4D-A4D1-1BD2474DEB35}" destId="{7A5BCA54-E315-9C45-A734-64EF8664323C}" srcOrd="0" destOrd="0" presId="urn:microsoft.com/office/officeart/2005/8/layout/process3"/>
    <dgm:cxn modelId="{D92459A9-D8FB-7A43-BDAE-7283AEEEDD6E}" srcId="{006FB7FB-0BB6-8F41-9794-92FD26BEE278}" destId="{A635CAA5-40CC-DE40-8086-32542935B661}" srcOrd="0" destOrd="0" parTransId="{D3D40CAD-563B-9144-A758-1985E25FB528}" sibTransId="{DBFAA691-B215-FC45-AE21-C067C05F980A}"/>
    <dgm:cxn modelId="{1FDD9AB0-B07A-6443-B258-409ADE4B4399}" type="presOf" srcId="{8627562C-1E62-0945-B7CA-BC2B0094BA56}" destId="{CC4E59AA-2610-D841-BB99-8F8669E15F83}" srcOrd="1" destOrd="0" presId="urn:microsoft.com/office/officeart/2005/8/layout/process3"/>
    <dgm:cxn modelId="{239ABDB3-9A99-944E-BCFA-D1A597562B18}" type="presOf" srcId="{006FB7FB-0BB6-8F41-9794-92FD26BEE278}" destId="{A0A69883-21C7-E24D-9100-A9C69362C585}" srcOrd="0" destOrd="0" presId="urn:microsoft.com/office/officeart/2005/8/layout/process3"/>
    <dgm:cxn modelId="{DD36A9BB-0011-484A-AF17-06A3175BA424}" type="presOf" srcId="{1162B670-B516-AF4D-A4D1-1BD2474DEB35}" destId="{CB71803C-B864-5C46-8F50-4CC496A19E5A}" srcOrd="1" destOrd="0" presId="urn:microsoft.com/office/officeart/2005/8/layout/process3"/>
    <dgm:cxn modelId="{FC5BE7D0-1570-704A-B2ED-CD1247F706EF}" type="presOf" srcId="{A892E98D-0F01-D344-8485-DCACC8CC13D1}" destId="{C33B44E3-A406-364E-98FF-7F175C3EB9F2}" srcOrd="0" destOrd="0" presId="urn:microsoft.com/office/officeart/2005/8/layout/process3"/>
    <dgm:cxn modelId="{6ABBC9D9-AFF7-744A-9521-C3EA2AAB903A}" srcId="{677BEB1F-EFC2-4547-8F43-FB0137621DE6}" destId="{6596BC48-48A6-3547-A438-EADD13AE1736}" srcOrd="0" destOrd="0" parTransId="{3905DC96-D982-E04B-BAE9-3F2D4D515916}" sibTransId="{7A518710-0D77-B142-99E8-1C80D9D17D9B}"/>
    <dgm:cxn modelId="{687763DF-E5EB-4941-B8F2-B594A6333C4E}" type="presOf" srcId="{D19F9BF4-027F-4D48-9CA1-9CBF7432B43C}" destId="{1A779C9E-09BE-BE4A-BC88-FBE92261AF07}" srcOrd="1" destOrd="0" presId="urn:microsoft.com/office/officeart/2005/8/layout/process3"/>
    <dgm:cxn modelId="{A99BA0E2-9A87-7845-996D-440C80A6E991}" type="presOf" srcId="{6596BC48-48A6-3547-A438-EADD13AE1736}" destId="{AFEF089C-743D-E148-9B57-73F3A666B1D8}" srcOrd="0" destOrd="0" presId="urn:microsoft.com/office/officeart/2005/8/layout/process3"/>
    <dgm:cxn modelId="{01DD5FE9-66ED-3F40-8D25-623D8197D9D1}" srcId="{6E338511-8D69-2243-B2B0-05F4B1EC9397}" destId="{1D7D4718-AE93-2C49-B5C7-1C4367F36D73}" srcOrd="0" destOrd="0" parTransId="{3AD2C85F-B4CE-A84C-A355-CE9B1CA0BA6B}" sibTransId="{0F27F005-99EA-9343-BEA1-3A78B55D0C23}"/>
    <dgm:cxn modelId="{A22AE6ED-D82B-284B-88CA-2474522A212A}" srcId="{B62A8E6D-BF08-4F49-9868-019A0986BDDA}" destId="{A892E98D-0F01-D344-8485-DCACC8CC13D1}" srcOrd="0" destOrd="0" parTransId="{45739E50-8F8F-DA45-AA27-12BA5B02B50E}" sibTransId="{61EF8B92-3FA5-6848-908E-368313C6F1CF}"/>
    <dgm:cxn modelId="{285CCFEF-C2FA-954F-8816-74A57FAD9952}" srcId="{A892E98D-0F01-D344-8485-DCACC8CC13D1}" destId="{A396FD0B-C8F9-BE44-805F-96BB3033193F}" srcOrd="0" destOrd="0" parTransId="{507CF3C7-95FF-1644-B9EC-689193ED24FD}" sibTransId="{C7F1EDCE-C98A-AC44-B468-EB45C029C89D}"/>
    <dgm:cxn modelId="{61F1ECEF-2CEC-0B42-90EF-A6A0365FB1BA}" type="presOf" srcId="{953D3078-650D-D245-AF78-31AEF3886506}" destId="{F64F21D2-E0B1-4741-BB3A-DCC5881AF276}" srcOrd="0" destOrd="0" presId="urn:microsoft.com/office/officeart/2005/8/layout/process3"/>
    <dgm:cxn modelId="{4B3816F7-3108-144E-A8E1-35F3120982F7}" type="presOf" srcId="{A4813DF0-917F-F649-916B-7B9C7CB886DD}" destId="{472F7B4C-35C8-2C4F-8E8E-C5C66ECF3706}" srcOrd="1" destOrd="0" presId="urn:microsoft.com/office/officeart/2005/8/layout/process3"/>
    <dgm:cxn modelId="{D2178DF8-D5DD-5C47-9549-BB44D76E688E}" srcId="{B62A8E6D-BF08-4F49-9868-019A0986BDDA}" destId="{677BEB1F-EFC2-4547-8F43-FB0137621DE6}" srcOrd="4" destOrd="0" parTransId="{6277ECC0-7B31-A74D-91B7-46F0FC4498B8}" sibTransId="{1162B670-B516-AF4D-A4D1-1BD2474DEB35}"/>
    <dgm:cxn modelId="{0105C9BA-4C81-8649-93BB-D9AD3CB650EB}" type="presParOf" srcId="{5E810C2E-2A84-8249-9009-2D8949249994}" destId="{6A38305A-7331-3B4E-ADC6-14713DBCD97A}" srcOrd="0" destOrd="0" presId="urn:microsoft.com/office/officeart/2005/8/layout/process3"/>
    <dgm:cxn modelId="{B5C59CDE-6A17-6D46-9AF1-D05B8E0F02FF}" type="presParOf" srcId="{6A38305A-7331-3B4E-ADC6-14713DBCD97A}" destId="{C33B44E3-A406-364E-98FF-7F175C3EB9F2}" srcOrd="0" destOrd="0" presId="urn:microsoft.com/office/officeart/2005/8/layout/process3"/>
    <dgm:cxn modelId="{36D880D3-196F-4749-B79E-E4706AE57AA9}" type="presParOf" srcId="{6A38305A-7331-3B4E-ADC6-14713DBCD97A}" destId="{DFFBAC2A-7C83-F844-A06F-3827D16C6687}" srcOrd="1" destOrd="0" presId="urn:microsoft.com/office/officeart/2005/8/layout/process3"/>
    <dgm:cxn modelId="{52935A2D-CC18-7B41-8988-2098D447C019}" type="presParOf" srcId="{6A38305A-7331-3B4E-ADC6-14713DBCD97A}" destId="{45D5DD8F-933A-6B4E-8DFE-655735A8CFC8}" srcOrd="2" destOrd="0" presId="urn:microsoft.com/office/officeart/2005/8/layout/process3"/>
    <dgm:cxn modelId="{973BAFC4-6BCD-D74D-93C9-1023E34A2DFF}" type="presParOf" srcId="{5E810C2E-2A84-8249-9009-2D8949249994}" destId="{93F2678D-C5D8-0B45-9A7E-4701656DD663}" srcOrd="1" destOrd="0" presId="urn:microsoft.com/office/officeart/2005/8/layout/process3"/>
    <dgm:cxn modelId="{E27A781B-FDDE-7C44-8C3D-2923D1B5CBA9}" type="presParOf" srcId="{93F2678D-C5D8-0B45-9A7E-4701656DD663}" destId="{2C2A26DC-B257-FF45-B282-47F5D040A1E9}" srcOrd="0" destOrd="0" presId="urn:microsoft.com/office/officeart/2005/8/layout/process3"/>
    <dgm:cxn modelId="{7FF4831A-BE06-C64E-BEE8-C1F6779A3D0C}" type="presParOf" srcId="{5E810C2E-2A84-8249-9009-2D8949249994}" destId="{469D71B3-B426-7D43-AD24-398757110A00}" srcOrd="2" destOrd="0" presId="urn:microsoft.com/office/officeart/2005/8/layout/process3"/>
    <dgm:cxn modelId="{87FCAAA6-360B-0E40-B42F-7551276A3B7A}" type="presParOf" srcId="{469D71B3-B426-7D43-AD24-398757110A00}" destId="{D8ACF8AE-9E75-EB4B-A584-343EDEA62EAE}" srcOrd="0" destOrd="0" presId="urn:microsoft.com/office/officeart/2005/8/layout/process3"/>
    <dgm:cxn modelId="{3FFF42E7-3725-EA44-A195-E34057870ACE}" type="presParOf" srcId="{469D71B3-B426-7D43-AD24-398757110A00}" destId="{73C1CD11-9016-8E44-8CDD-4AA83EB0E6E4}" srcOrd="1" destOrd="0" presId="urn:microsoft.com/office/officeart/2005/8/layout/process3"/>
    <dgm:cxn modelId="{7CCCCB25-6445-3845-8D0D-2698FC5693E0}" type="presParOf" srcId="{469D71B3-B426-7D43-AD24-398757110A00}" destId="{15D4AFF1-BFC5-F848-9347-64CDFE12E675}" srcOrd="2" destOrd="0" presId="urn:microsoft.com/office/officeart/2005/8/layout/process3"/>
    <dgm:cxn modelId="{60A59DC4-3387-2E49-9FC9-0C4B9CA6BCEF}" type="presParOf" srcId="{5E810C2E-2A84-8249-9009-2D8949249994}" destId="{404EA2A8-4478-134D-B910-DD91FD65DA5D}" srcOrd="3" destOrd="0" presId="urn:microsoft.com/office/officeart/2005/8/layout/process3"/>
    <dgm:cxn modelId="{E70DBB8C-4409-E14E-9004-A8536FBC5489}" type="presParOf" srcId="{404EA2A8-4478-134D-B910-DD91FD65DA5D}" destId="{CC4E59AA-2610-D841-BB99-8F8669E15F83}" srcOrd="0" destOrd="0" presId="urn:microsoft.com/office/officeart/2005/8/layout/process3"/>
    <dgm:cxn modelId="{72375E74-1F90-1048-999C-BAE11E1BBFDF}" type="presParOf" srcId="{5E810C2E-2A84-8249-9009-2D8949249994}" destId="{7197730C-2DB3-5247-91BC-115DA368E639}" srcOrd="4" destOrd="0" presId="urn:microsoft.com/office/officeart/2005/8/layout/process3"/>
    <dgm:cxn modelId="{EDAFD3C2-7DA7-1949-9801-F3C2BC1A90A5}" type="presParOf" srcId="{7197730C-2DB3-5247-91BC-115DA368E639}" destId="{E49A7C08-5C89-BF49-8596-DFA5C19A0ED0}" srcOrd="0" destOrd="0" presId="urn:microsoft.com/office/officeart/2005/8/layout/process3"/>
    <dgm:cxn modelId="{204E60FF-FEE4-F842-955C-2C917FB4F85D}" type="presParOf" srcId="{7197730C-2DB3-5247-91BC-115DA368E639}" destId="{49F0BF0E-AF63-7F4F-9E11-C2BA6B625E05}" srcOrd="1" destOrd="0" presId="urn:microsoft.com/office/officeart/2005/8/layout/process3"/>
    <dgm:cxn modelId="{DCBE486E-0916-A041-AE76-6A4DC7A60845}" type="presParOf" srcId="{7197730C-2DB3-5247-91BC-115DA368E639}" destId="{3DE8787B-7CA2-594B-B1A4-1AA7BE346DE7}" srcOrd="2" destOrd="0" presId="urn:microsoft.com/office/officeart/2005/8/layout/process3"/>
    <dgm:cxn modelId="{15A23B65-A6C6-E647-B82E-46443B72F28E}" type="presParOf" srcId="{5E810C2E-2A84-8249-9009-2D8949249994}" destId="{E0D0A7B3-FF8C-E449-A7E2-629ECB63D05B}" srcOrd="5" destOrd="0" presId="urn:microsoft.com/office/officeart/2005/8/layout/process3"/>
    <dgm:cxn modelId="{1F9C4BCF-8BE4-CD4D-8EF6-E0D3E7ED1525}" type="presParOf" srcId="{E0D0A7B3-FF8C-E449-A7E2-629ECB63D05B}" destId="{472F7B4C-35C8-2C4F-8E8E-C5C66ECF3706}" srcOrd="0" destOrd="0" presId="urn:microsoft.com/office/officeart/2005/8/layout/process3"/>
    <dgm:cxn modelId="{2B7978ED-CDFB-974B-9FCD-37E8838F6600}" type="presParOf" srcId="{5E810C2E-2A84-8249-9009-2D8949249994}" destId="{BA424E6E-B71A-E549-BCE6-C707A006C89E}" srcOrd="6" destOrd="0" presId="urn:microsoft.com/office/officeart/2005/8/layout/process3"/>
    <dgm:cxn modelId="{AFAFEDCD-A63D-C140-9F44-41FBFF96AF36}" type="presParOf" srcId="{BA424E6E-B71A-E549-BCE6-C707A006C89E}" destId="{A0A69883-21C7-E24D-9100-A9C69362C585}" srcOrd="0" destOrd="0" presId="urn:microsoft.com/office/officeart/2005/8/layout/process3"/>
    <dgm:cxn modelId="{4BC119CC-A529-884E-B52E-114C86ADD13B}" type="presParOf" srcId="{BA424E6E-B71A-E549-BCE6-C707A006C89E}" destId="{603283E7-FB2C-3949-9187-BE2138C28CAF}" srcOrd="1" destOrd="0" presId="urn:microsoft.com/office/officeart/2005/8/layout/process3"/>
    <dgm:cxn modelId="{8F4BF5FC-5F23-F34B-8B6C-E5C720FB197F}" type="presParOf" srcId="{BA424E6E-B71A-E549-BCE6-C707A006C89E}" destId="{C87FE611-0C43-9544-88EF-59EC3C576268}" srcOrd="2" destOrd="0" presId="urn:microsoft.com/office/officeart/2005/8/layout/process3"/>
    <dgm:cxn modelId="{DD84B239-76DA-B948-BCD1-12CD02CAC3C5}" type="presParOf" srcId="{5E810C2E-2A84-8249-9009-2D8949249994}" destId="{F64F21D2-E0B1-4741-BB3A-DCC5881AF276}" srcOrd="7" destOrd="0" presId="urn:microsoft.com/office/officeart/2005/8/layout/process3"/>
    <dgm:cxn modelId="{CDE2E2FE-B77A-0648-8D7E-E3497616669A}" type="presParOf" srcId="{F64F21D2-E0B1-4741-BB3A-DCC5881AF276}" destId="{E91B7F89-C406-5342-8FA2-9DEE6BDD1D47}" srcOrd="0" destOrd="0" presId="urn:microsoft.com/office/officeart/2005/8/layout/process3"/>
    <dgm:cxn modelId="{9EB824B2-8DEB-714B-813C-5947A167D194}" type="presParOf" srcId="{5E810C2E-2A84-8249-9009-2D8949249994}" destId="{7F70CBCD-8E1B-5A4E-82AE-372176DD087A}" srcOrd="8" destOrd="0" presId="urn:microsoft.com/office/officeart/2005/8/layout/process3"/>
    <dgm:cxn modelId="{082391EF-55D8-1B47-A297-0ED02533C3BB}" type="presParOf" srcId="{7F70CBCD-8E1B-5A4E-82AE-372176DD087A}" destId="{2E64D7D1-F877-544B-AF22-1079D4408C2B}" srcOrd="0" destOrd="0" presId="urn:microsoft.com/office/officeart/2005/8/layout/process3"/>
    <dgm:cxn modelId="{DFC32BE2-CA80-2741-A721-00CE76E70022}" type="presParOf" srcId="{7F70CBCD-8E1B-5A4E-82AE-372176DD087A}" destId="{42203BF4-C7B0-4E4F-AD86-3B37533ADAB5}" srcOrd="1" destOrd="0" presId="urn:microsoft.com/office/officeart/2005/8/layout/process3"/>
    <dgm:cxn modelId="{2483DCFA-2AD0-BB47-AD9B-547569B23377}" type="presParOf" srcId="{7F70CBCD-8E1B-5A4E-82AE-372176DD087A}" destId="{AFEF089C-743D-E148-9B57-73F3A666B1D8}" srcOrd="2" destOrd="0" presId="urn:microsoft.com/office/officeart/2005/8/layout/process3"/>
    <dgm:cxn modelId="{ACA0E2A3-FEB2-944B-A82E-DA28AD31CEC4}" type="presParOf" srcId="{5E810C2E-2A84-8249-9009-2D8949249994}" destId="{7A5BCA54-E315-9C45-A734-64EF8664323C}" srcOrd="9" destOrd="0" presId="urn:microsoft.com/office/officeart/2005/8/layout/process3"/>
    <dgm:cxn modelId="{6BC86BDE-7E0E-1947-B511-E2E123728D5B}" type="presParOf" srcId="{7A5BCA54-E315-9C45-A734-64EF8664323C}" destId="{CB71803C-B864-5C46-8F50-4CC496A19E5A}" srcOrd="0" destOrd="0" presId="urn:microsoft.com/office/officeart/2005/8/layout/process3"/>
    <dgm:cxn modelId="{82F0F6B2-B7DC-2D4D-806E-298F33292C31}" type="presParOf" srcId="{5E810C2E-2A84-8249-9009-2D8949249994}" destId="{A2F52504-5CF8-9049-97D1-94AC14DD71DF}" srcOrd="10" destOrd="0" presId="urn:microsoft.com/office/officeart/2005/8/layout/process3"/>
    <dgm:cxn modelId="{63D846FE-B471-404C-BDCA-386B49EBED9F}" type="presParOf" srcId="{A2F52504-5CF8-9049-97D1-94AC14DD71DF}" destId="{DDDAC486-4057-214D-9D0D-880F4B27803D}" srcOrd="0" destOrd="0" presId="urn:microsoft.com/office/officeart/2005/8/layout/process3"/>
    <dgm:cxn modelId="{A7EC2155-DD4E-8F4B-913B-BBFF6E990FF7}" type="presParOf" srcId="{A2F52504-5CF8-9049-97D1-94AC14DD71DF}" destId="{1A779C9E-09BE-BE4A-BC88-FBE92261AF07}" srcOrd="1" destOrd="0" presId="urn:microsoft.com/office/officeart/2005/8/layout/process3"/>
    <dgm:cxn modelId="{70398069-77EE-D944-8B57-55F7AF6E40EC}" type="presParOf" srcId="{A2F52504-5CF8-9049-97D1-94AC14DD71DF}" destId="{3B809B4A-B63C-D442-A75F-41F61CFB0240}"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BAC2A-7C83-F844-A06F-3827D16C6687}">
      <dsp:nvSpPr>
        <dsp:cNvPr id="0" name=""/>
        <dsp:cNvSpPr/>
      </dsp:nvSpPr>
      <dsp:spPr>
        <a:xfrm>
          <a:off x="104032" y="-147352"/>
          <a:ext cx="1123442" cy="6740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ctr" defTabSz="533400">
            <a:lnSpc>
              <a:spcPct val="90000"/>
            </a:lnSpc>
            <a:spcBef>
              <a:spcPct val="0"/>
            </a:spcBef>
            <a:spcAft>
              <a:spcPct val="35000"/>
            </a:spcAft>
            <a:buNone/>
          </a:pPr>
          <a:r>
            <a:rPr lang="en-GB" sz="1200" b="1" kern="1200" dirty="0"/>
            <a:t>Missing values</a:t>
          </a:r>
        </a:p>
      </dsp:txBody>
      <dsp:txXfrm>
        <a:off x="104032" y="-147352"/>
        <a:ext cx="1123442" cy="449377"/>
      </dsp:txXfrm>
    </dsp:sp>
    <dsp:sp modelId="{45D5DD8F-933A-6B4E-8DFE-655735A8CFC8}">
      <dsp:nvSpPr>
        <dsp:cNvPr id="0" name=""/>
        <dsp:cNvSpPr/>
      </dsp:nvSpPr>
      <dsp:spPr>
        <a:xfrm>
          <a:off x="7701" y="302025"/>
          <a:ext cx="1775489" cy="11521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None/>
          </a:pPr>
          <a:r>
            <a:rPr lang="en-GB" sz="1100" kern="1200" dirty="0"/>
            <a:t>Identify and calculate the percentage of the missing values in each attribute</a:t>
          </a:r>
        </a:p>
      </dsp:txBody>
      <dsp:txXfrm>
        <a:off x="41447" y="335771"/>
        <a:ext cx="1707997" cy="1084676"/>
      </dsp:txXfrm>
    </dsp:sp>
    <dsp:sp modelId="{93F2678D-C5D8-0B45-9A7E-4701656DD663}">
      <dsp:nvSpPr>
        <dsp:cNvPr id="0" name=""/>
        <dsp:cNvSpPr/>
      </dsp:nvSpPr>
      <dsp:spPr>
        <a:xfrm>
          <a:off x="1479078" y="-62379"/>
          <a:ext cx="533397" cy="2794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1479078" y="-6493"/>
        <a:ext cx="449568" cy="167659"/>
      </dsp:txXfrm>
    </dsp:sp>
    <dsp:sp modelId="{73C1CD11-9016-8E44-8CDD-4AA83EB0E6E4}">
      <dsp:nvSpPr>
        <dsp:cNvPr id="0" name=""/>
        <dsp:cNvSpPr/>
      </dsp:nvSpPr>
      <dsp:spPr>
        <a:xfrm>
          <a:off x="2233887" y="-147352"/>
          <a:ext cx="1123442" cy="6740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ctr" defTabSz="533400">
            <a:lnSpc>
              <a:spcPct val="90000"/>
            </a:lnSpc>
            <a:spcBef>
              <a:spcPct val="0"/>
            </a:spcBef>
            <a:spcAft>
              <a:spcPct val="35000"/>
            </a:spcAft>
            <a:buNone/>
          </a:pPr>
          <a:r>
            <a:rPr lang="en-GB" sz="1200" b="1" kern="1200" dirty="0"/>
            <a:t>Data Type</a:t>
          </a:r>
        </a:p>
      </dsp:txBody>
      <dsp:txXfrm>
        <a:off x="2233887" y="-147352"/>
        <a:ext cx="1123442" cy="449377"/>
      </dsp:txXfrm>
    </dsp:sp>
    <dsp:sp modelId="{15D4AFF1-BFC5-F848-9347-64CDFE12E675}">
      <dsp:nvSpPr>
        <dsp:cNvPr id="0" name=""/>
        <dsp:cNvSpPr/>
      </dsp:nvSpPr>
      <dsp:spPr>
        <a:xfrm>
          <a:off x="2345302" y="302025"/>
          <a:ext cx="1359995" cy="11521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None/>
          </a:pPr>
          <a:r>
            <a:rPr lang="en-GB" sz="1100" kern="1200" dirty="0"/>
            <a:t>Identify which variables are numerical and categorical</a:t>
          </a:r>
        </a:p>
      </dsp:txBody>
      <dsp:txXfrm>
        <a:off x="2379048" y="335771"/>
        <a:ext cx="1292503" cy="1084676"/>
      </dsp:txXfrm>
    </dsp:sp>
    <dsp:sp modelId="{404EA2A8-4478-134D-B910-DD91FD65DA5D}">
      <dsp:nvSpPr>
        <dsp:cNvPr id="0" name=""/>
        <dsp:cNvSpPr/>
      </dsp:nvSpPr>
      <dsp:spPr>
        <a:xfrm>
          <a:off x="3556996" y="-62379"/>
          <a:ext cx="423291" cy="2794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3556996" y="-6493"/>
        <a:ext cx="339462" cy="167659"/>
      </dsp:txXfrm>
    </dsp:sp>
    <dsp:sp modelId="{49F0BF0E-AF63-7F4F-9E11-C2BA6B625E05}">
      <dsp:nvSpPr>
        <dsp:cNvPr id="0" name=""/>
        <dsp:cNvSpPr/>
      </dsp:nvSpPr>
      <dsp:spPr>
        <a:xfrm>
          <a:off x="4155994" y="-147352"/>
          <a:ext cx="1123442" cy="6740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GB" sz="1200" b="1" kern="1200" dirty="0"/>
            <a:t>Launches count</a:t>
          </a:r>
        </a:p>
      </dsp:txBody>
      <dsp:txXfrm>
        <a:off x="4155994" y="-147352"/>
        <a:ext cx="1123442" cy="449377"/>
      </dsp:txXfrm>
    </dsp:sp>
    <dsp:sp modelId="{3DE8787B-7CA2-594B-B1A4-1AA7BE346DE7}">
      <dsp:nvSpPr>
        <dsp:cNvPr id="0" name=""/>
        <dsp:cNvSpPr/>
      </dsp:nvSpPr>
      <dsp:spPr>
        <a:xfrm>
          <a:off x="4237340" y="302025"/>
          <a:ext cx="1420133" cy="11521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None/>
          </a:pPr>
          <a:r>
            <a:rPr lang="en-GB" sz="1100" kern="1200" dirty="0"/>
            <a:t>Calculate the number of launches on each site</a:t>
          </a:r>
        </a:p>
      </dsp:txBody>
      <dsp:txXfrm>
        <a:off x="4271086" y="335771"/>
        <a:ext cx="1352641" cy="1084676"/>
      </dsp:txXfrm>
    </dsp:sp>
    <dsp:sp modelId="{E0D0A7B3-FF8C-E449-A7E2-629ECB63D05B}">
      <dsp:nvSpPr>
        <dsp:cNvPr id="0" name=""/>
        <dsp:cNvSpPr/>
      </dsp:nvSpPr>
      <dsp:spPr>
        <a:xfrm>
          <a:off x="5510461" y="-62379"/>
          <a:ext cx="489772" cy="2794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5510461" y="-6493"/>
        <a:ext cx="405943" cy="167659"/>
      </dsp:txXfrm>
    </dsp:sp>
    <dsp:sp modelId="{603283E7-FB2C-3949-9187-BE2138C28CAF}">
      <dsp:nvSpPr>
        <dsp:cNvPr id="0" name=""/>
        <dsp:cNvSpPr/>
      </dsp:nvSpPr>
      <dsp:spPr>
        <a:xfrm>
          <a:off x="6203535" y="-147352"/>
          <a:ext cx="1123442" cy="6740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GB" sz="1200" b="1" kern="1200" dirty="0"/>
            <a:t>Orbit occurrence</a:t>
          </a:r>
        </a:p>
      </dsp:txBody>
      <dsp:txXfrm>
        <a:off x="6203535" y="-147352"/>
        <a:ext cx="1123442" cy="449377"/>
      </dsp:txXfrm>
    </dsp:sp>
    <dsp:sp modelId="{C87FE611-0C43-9544-88EF-59EC3C576268}">
      <dsp:nvSpPr>
        <dsp:cNvPr id="0" name=""/>
        <dsp:cNvSpPr/>
      </dsp:nvSpPr>
      <dsp:spPr>
        <a:xfrm>
          <a:off x="6108170" y="302025"/>
          <a:ext cx="1773556" cy="11521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ctr" defTabSz="622300">
            <a:lnSpc>
              <a:spcPct val="90000"/>
            </a:lnSpc>
            <a:spcBef>
              <a:spcPct val="0"/>
            </a:spcBef>
            <a:spcAft>
              <a:spcPct val="15000"/>
            </a:spcAft>
            <a:buNone/>
          </a:pPr>
          <a:endParaRPr lang="en-GB" sz="1400" kern="1200" dirty="0"/>
        </a:p>
        <a:p>
          <a:pPr marL="57150" lvl="1" indent="-57150" algn="ctr" defTabSz="488950">
            <a:lnSpc>
              <a:spcPct val="90000"/>
            </a:lnSpc>
            <a:spcBef>
              <a:spcPct val="0"/>
            </a:spcBef>
            <a:spcAft>
              <a:spcPct val="15000"/>
            </a:spcAft>
            <a:buNone/>
          </a:pPr>
          <a:r>
            <a:rPr lang="en-GB" sz="1100" b="0" i="0" u="none" kern="1200" dirty="0"/>
            <a:t>Determine the number and occurrence of each orbit</a:t>
          </a:r>
          <a:endParaRPr lang="en-GB" sz="1100" kern="1200" dirty="0"/>
        </a:p>
      </dsp:txBody>
      <dsp:txXfrm>
        <a:off x="6141916" y="335771"/>
        <a:ext cx="1706064" cy="1084676"/>
      </dsp:txXfrm>
    </dsp:sp>
    <dsp:sp modelId="{F64F21D2-E0B1-4741-BB3A-DCC5881AF276}">
      <dsp:nvSpPr>
        <dsp:cNvPr id="0" name=""/>
        <dsp:cNvSpPr/>
      </dsp:nvSpPr>
      <dsp:spPr>
        <a:xfrm>
          <a:off x="7578339" y="-62379"/>
          <a:ext cx="532885" cy="2794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7578339" y="-6493"/>
        <a:ext cx="449056" cy="167659"/>
      </dsp:txXfrm>
    </dsp:sp>
    <dsp:sp modelId="{42203BF4-C7B0-4E4F-AD86-3B37533ADAB5}">
      <dsp:nvSpPr>
        <dsp:cNvPr id="0" name=""/>
        <dsp:cNvSpPr/>
      </dsp:nvSpPr>
      <dsp:spPr>
        <a:xfrm>
          <a:off x="8332423" y="-147352"/>
          <a:ext cx="1123442" cy="6740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GB" sz="1200" b="1" kern="1200" dirty="0"/>
            <a:t>Mission outcome</a:t>
          </a:r>
        </a:p>
      </dsp:txBody>
      <dsp:txXfrm>
        <a:off x="8332423" y="-147352"/>
        <a:ext cx="1123442" cy="449377"/>
      </dsp:txXfrm>
    </dsp:sp>
    <dsp:sp modelId="{AFEF089C-743D-E148-9B57-73F3A666B1D8}">
      <dsp:nvSpPr>
        <dsp:cNvPr id="0" name=""/>
        <dsp:cNvSpPr/>
      </dsp:nvSpPr>
      <dsp:spPr>
        <a:xfrm>
          <a:off x="8412034" y="302025"/>
          <a:ext cx="1423604" cy="11521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None/>
          </a:pPr>
          <a:r>
            <a:rPr lang="en-GB" sz="1100" kern="1200" dirty="0"/>
            <a:t>Determine the number of landing outcomes</a:t>
          </a:r>
        </a:p>
      </dsp:txBody>
      <dsp:txXfrm>
        <a:off x="8445780" y="335771"/>
        <a:ext cx="1356112" cy="1084676"/>
      </dsp:txXfrm>
    </dsp:sp>
    <dsp:sp modelId="{7A5BCA54-E315-9C45-A734-64EF8664323C}">
      <dsp:nvSpPr>
        <dsp:cNvPr id="0" name=""/>
        <dsp:cNvSpPr/>
      </dsp:nvSpPr>
      <dsp:spPr>
        <a:xfrm>
          <a:off x="9677132" y="-62379"/>
          <a:ext cx="469084" cy="2794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9677132" y="-6493"/>
        <a:ext cx="385255" cy="167659"/>
      </dsp:txXfrm>
    </dsp:sp>
    <dsp:sp modelId="{1A779C9E-09BE-BE4A-BC88-FBE92261AF07}">
      <dsp:nvSpPr>
        <dsp:cNvPr id="0" name=""/>
        <dsp:cNvSpPr/>
      </dsp:nvSpPr>
      <dsp:spPr>
        <a:xfrm>
          <a:off x="10340930" y="-147352"/>
          <a:ext cx="1123442" cy="6740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GB" sz="1200" b="1" kern="1200" dirty="0"/>
            <a:t>Create Landing outcome label</a:t>
          </a:r>
        </a:p>
      </dsp:txBody>
      <dsp:txXfrm>
        <a:off x="10340930" y="-147352"/>
        <a:ext cx="1123442" cy="449377"/>
      </dsp:txXfrm>
    </dsp:sp>
    <dsp:sp modelId="{3B809B4A-B63C-D442-A75F-41F61CFB0240}">
      <dsp:nvSpPr>
        <dsp:cNvPr id="0" name=""/>
        <dsp:cNvSpPr/>
      </dsp:nvSpPr>
      <dsp:spPr>
        <a:xfrm>
          <a:off x="10286335" y="302025"/>
          <a:ext cx="1692017" cy="11521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ctr" defTabSz="488950">
            <a:lnSpc>
              <a:spcPct val="90000"/>
            </a:lnSpc>
            <a:spcBef>
              <a:spcPct val="0"/>
            </a:spcBef>
            <a:spcAft>
              <a:spcPct val="15000"/>
            </a:spcAft>
            <a:buNone/>
          </a:pPr>
          <a:r>
            <a:rPr lang="en-GB" sz="1100" kern="1200" dirty="0"/>
            <a:t>Assign the following: </a:t>
          </a:r>
          <a:r>
            <a:rPr lang="en-GB" sz="1100" b="0" i="0" u="none" kern="1200" dirty="0"/>
            <a:t>If the value is zero, the first stage did not land successfully; one means the first stage landed Successfully</a:t>
          </a:r>
          <a:endParaRPr lang="en-GB" sz="1100" kern="1200" dirty="0"/>
        </a:p>
        <a:p>
          <a:pPr marL="57150" lvl="1" indent="-57150" algn="l" defTabSz="222250">
            <a:lnSpc>
              <a:spcPct val="90000"/>
            </a:lnSpc>
            <a:spcBef>
              <a:spcPct val="0"/>
            </a:spcBef>
            <a:spcAft>
              <a:spcPct val="15000"/>
            </a:spcAft>
            <a:buChar char="•"/>
          </a:pPr>
          <a:endParaRPr lang="en-GB" sz="500" kern="1200" dirty="0"/>
        </a:p>
      </dsp:txBody>
      <dsp:txXfrm>
        <a:off x="10320081" y="335771"/>
        <a:ext cx="1624525" cy="10846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24831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422234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598879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918824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73367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742690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614808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SophieM323/IBM-Data-Science-Professional-Certificate---Cap-Stone-Project/blob/main/jupyter-labs-eda-dataviz.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phieM323/IBM-Data-Science-Professional-Certificate---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ophieM323/IBM-Data-Science-Professional-Certificate---Cap-Stone-Project/blob/main/lab_jupyter_launch_site_loc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SophieM323/IBM-Data-Science-Professional-Certificate---Cap-Stone-Project/blob/main/lab_jupyter_launch_site_location.ipynb"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ophieM323/IBM-Data-Science-Professional-Certificate---Cap-Stone-Project/blob/main/SpaceX_Machine_Learning_Prediction_Part_5.jupyterlite.ipynb"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SophieM323/IBM-Data-Science-Professional-Certificate---Cap-Stone-Project/blob/main/jupyter-labs-spacex-data-collection-api.ipynb" TargetMode="Externa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ophieM323/IBM-Data-Science-Professional-Certificate---Cap-Stone-Project/blob/main/jupyter-labs-webscraping.ipynb"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SophieM323/IBM-Data-Science-Professional-Certificate---Cap-Stone-Project/blob/main/labs-jupyter-spacex-Data%20wrangl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Sophia Mwinyi</a:t>
            </a:r>
          </a:p>
          <a:p>
            <a:r>
              <a:rPr lang="en-GB" dirty="0">
                <a:solidFill>
                  <a:schemeClr val="bg2"/>
                </a:solidFill>
                <a:latin typeface="Abadi" panose="020B0604020104020204" pitchFamily="34" charset="0"/>
                <a:ea typeface="SF Pro" pitchFamily="2" charset="0"/>
                <a:cs typeface="SF Pro" pitchFamily="2" charset="0"/>
              </a:rPr>
              <a:t>9</a:t>
            </a:r>
            <a:r>
              <a:rPr lang="en-GB" baseline="30000" dirty="0">
                <a:solidFill>
                  <a:schemeClr val="bg2"/>
                </a:solidFill>
                <a:latin typeface="Abadi" panose="020B0604020104020204" pitchFamily="34" charset="0"/>
                <a:ea typeface="SF Pro" pitchFamily="2" charset="0"/>
                <a:cs typeface="SF Pro" pitchFamily="2" charset="0"/>
              </a:rPr>
              <a:t>th</a:t>
            </a:r>
            <a:r>
              <a:rPr lang="en-GB" dirty="0">
                <a:solidFill>
                  <a:schemeClr val="bg2"/>
                </a:solidFill>
                <a:latin typeface="Abadi" panose="020B0604020104020204" pitchFamily="34" charset="0"/>
                <a:ea typeface="SF Pro" pitchFamily="2" charset="0"/>
                <a:cs typeface="SF Pro" pitchFamily="2" charset="0"/>
              </a:rPr>
              <a:t> September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9745589" cy="4938383"/>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To obtain more insight from the data, the following charts were plotted to give a summary of the data: </a:t>
            </a:r>
            <a:endParaRPr lang="en-US" sz="1800" dirty="0">
              <a:solidFill>
                <a:schemeClr val="accent3">
                  <a:lumMod val="25000"/>
                </a:schemeClr>
              </a:solidFill>
              <a:latin typeface="Abadi" panose="020B0604020104020204" pitchFamily="34" charset="0"/>
            </a:endParaRPr>
          </a:p>
          <a:p>
            <a:pPr marL="971550" lvl="1" indent="-514350">
              <a:buFont typeface="+mj-lt"/>
              <a:buAutoNum type="alphaLcPeriod"/>
            </a:pPr>
            <a:r>
              <a:rPr lang="en-US" sz="1800" b="1" dirty="0"/>
              <a:t>Scatter Plots</a:t>
            </a:r>
          </a:p>
          <a:p>
            <a:pPr lvl="2"/>
            <a:r>
              <a:rPr lang="en-US" sz="1600" dirty="0"/>
              <a:t>Scatter plots are plotted to show a relationship between two variables. In this case we plotted scatter plots to visualize: </a:t>
            </a:r>
          </a:p>
          <a:p>
            <a:pPr lvl="3"/>
            <a:r>
              <a:rPr lang="en-US" sz="1600" dirty="0"/>
              <a:t>Relationship between Flight number and Launch site</a:t>
            </a:r>
          </a:p>
          <a:p>
            <a:pPr lvl="3"/>
            <a:r>
              <a:rPr lang="en-US" sz="1600" dirty="0"/>
              <a:t>Relationship between Payload and Launch site</a:t>
            </a:r>
          </a:p>
          <a:p>
            <a:pPr lvl="3"/>
            <a:r>
              <a:rPr lang="en-US" sz="1600" dirty="0"/>
              <a:t>Relationship between Flight number and Orbit type</a:t>
            </a:r>
          </a:p>
          <a:p>
            <a:pPr lvl="3"/>
            <a:r>
              <a:rPr lang="en-US" sz="1600" dirty="0"/>
              <a:t>Relationship between Payload and Orbit type</a:t>
            </a:r>
            <a:endParaRPr lang="en-US" dirty="0"/>
          </a:p>
          <a:p>
            <a:pPr marL="971550" lvl="1" indent="-514350">
              <a:buFont typeface="+mj-lt"/>
              <a:buAutoNum type="alphaLcPeriod"/>
            </a:pPr>
            <a:r>
              <a:rPr lang="en-US" sz="1800" b="1" dirty="0"/>
              <a:t>Bar Plots</a:t>
            </a:r>
          </a:p>
          <a:p>
            <a:pPr lvl="2"/>
            <a:r>
              <a:rPr lang="en-US" sz="1600" dirty="0"/>
              <a:t>Scatter plots are plotted to show a relationship between a categorical and numerical variable. We used a bar plot to visualize: </a:t>
            </a:r>
          </a:p>
          <a:p>
            <a:pPr lvl="3"/>
            <a:r>
              <a:rPr lang="en-US" sz="1600" dirty="0"/>
              <a:t>The relationship between landing success rate and orbit type. </a:t>
            </a:r>
          </a:p>
          <a:p>
            <a:pPr marL="971550" lvl="1" indent="-514350">
              <a:buFont typeface="+mj-lt"/>
              <a:buAutoNum type="alphaLcPeriod"/>
            </a:pPr>
            <a:r>
              <a:rPr lang="en-US" sz="1800" b="1" dirty="0"/>
              <a:t>Line Plots</a:t>
            </a:r>
          </a:p>
          <a:p>
            <a:pPr lvl="2"/>
            <a:r>
              <a:rPr lang="en-US" sz="1600" dirty="0"/>
              <a:t>A line plot is used to show a trend over time of a particular numerical variable.  Here, we have used it to: </a:t>
            </a:r>
          </a:p>
          <a:p>
            <a:pPr lvl="3"/>
            <a:r>
              <a:rPr lang="en-US" sz="1600" dirty="0"/>
              <a:t>Understand the average landing success rate over time (years).</a:t>
            </a:r>
          </a:p>
          <a:p>
            <a:pPr marL="0" indent="0">
              <a:buNone/>
            </a:pPr>
            <a:r>
              <a:rPr lang="en-US" sz="2200" b="1" dirty="0">
                <a:latin typeface="Abadi" panose="020B0604020104020204" pitchFamily="34" charset="0"/>
                <a:hlinkClick r:id="rId4"/>
              </a:rPr>
              <a:t>GitHub</a:t>
            </a:r>
            <a:endParaRPr lang="en-US" sz="2200" b="1" dirty="0">
              <a:latin typeface="Abadi" panose="020B0604020104020204" pitchFamily="34" charset="0"/>
            </a:endParaRPr>
          </a:p>
          <a:p>
            <a:pPr lvl="3"/>
            <a:endParaRPr lang="en-US" dirty="0"/>
          </a:p>
          <a:p>
            <a:pPr lvl="3"/>
            <a:endParaRPr lang="en-US" dirty="0"/>
          </a:p>
          <a:p>
            <a:pPr lvl="3"/>
            <a:endParaRPr lang="en-US" dirty="0"/>
          </a:p>
          <a:p>
            <a:pPr lvl="3"/>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marL="0" indent="0">
              <a:buNone/>
            </a:pPr>
            <a:r>
              <a:rPr lang="en-US" sz="1800" dirty="0"/>
              <a:t>The following SQL queries were used to understand the SpaceX data: </a:t>
            </a:r>
          </a:p>
          <a:p>
            <a:r>
              <a:rPr lang="en-US" sz="1600" dirty="0"/>
              <a:t>Obtain the names of the unique launch sites in the space mission</a:t>
            </a:r>
          </a:p>
          <a:p>
            <a:r>
              <a:rPr lang="en-US" sz="1600" dirty="0"/>
              <a:t>Show 5 records where launch sites begin with the string 'CCA’</a:t>
            </a:r>
          </a:p>
          <a:p>
            <a:r>
              <a:rPr lang="en-US" sz="1600" dirty="0"/>
              <a:t>Calculate the total payload mass carried by boosters launched by NASA (CRS)</a:t>
            </a:r>
          </a:p>
          <a:p>
            <a:r>
              <a:rPr lang="en-US" sz="1600" dirty="0"/>
              <a:t>Compute average payload mass carried by booster version F9 v1.1</a:t>
            </a:r>
          </a:p>
          <a:p>
            <a:r>
              <a:rPr lang="en-US" sz="1600" dirty="0"/>
              <a:t>List the date when the first successful landing outcome in ground pad was achieved.</a:t>
            </a:r>
          </a:p>
          <a:p>
            <a:r>
              <a:rPr lang="en-US" sz="1600" dirty="0"/>
              <a:t>List the names of the boosters which have success in drone ship and have payload mass greater than 4000 but less than 6000</a:t>
            </a:r>
          </a:p>
          <a:p>
            <a:r>
              <a:rPr lang="en-US" sz="1600" dirty="0"/>
              <a:t>List the total number of successful and failure mission outcomes</a:t>
            </a:r>
          </a:p>
          <a:p>
            <a:r>
              <a:rPr lang="en-US" sz="1600" dirty="0"/>
              <a:t>List the names of the </a:t>
            </a:r>
            <a:r>
              <a:rPr lang="en-US" sz="1600" dirty="0" err="1"/>
              <a:t>booster_versions</a:t>
            </a:r>
            <a:r>
              <a:rPr lang="en-US" sz="1600" dirty="0"/>
              <a:t> which have carried the maximum payload mas</a:t>
            </a:r>
          </a:p>
          <a:p>
            <a:r>
              <a:rPr lang="en-US" sz="1600" dirty="0"/>
              <a:t>List the records which will display the month names, failure </a:t>
            </a:r>
            <a:r>
              <a:rPr lang="en-US" sz="1600" dirty="0" err="1"/>
              <a:t>landing_outcomes</a:t>
            </a:r>
            <a:r>
              <a:rPr lang="en-US" sz="1600" dirty="0"/>
              <a:t> in drone ship ,booster versions, </a:t>
            </a:r>
            <a:r>
              <a:rPr lang="en-US" sz="1600" dirty="0" err="1"/>
              <a:t>launch_site</a:t>
            </a:r>
            <a:r>
              <a:rPr lang="en-US" sz="1600" dirty="0"/>
              <a:t> for the months in year 2015</a:t>
            </a:r>
          </a:p>
          <a:p>
            <a:r>
              <a:rPr lang="en-US" sz="1600" dirty="0"/>
              <a:t>Rank the count of landing outcomes (such as Failure (drone ship) or Success (ground pad)) between the date 2010-06-04 and 2017-03-20, in descending order</a:t>
            </a:r>
          </a:p>
          <a:p>
            <a:pPr marL="0" indent="0">
              <a:buNone/>
            </a:pPr>
            <a:r>
              <a:rPr lang="en-US" sz="2200" b="1" dirty="0">
                <a:latin typeface="Abadi" panose="020B0604020104020204" pitchFamily="34" charset="0"/>
                <a:hlinkClick r:id="rId3"/>
              </a:rPr>
              <a:t>GitHub</a:t>
            </a:r>
            <a:endParaRPr lang="en-US" sz="2200" b="1"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7D655BB3-45CF-DB9B-A7A2-7D6CF76DAF4F}"/>
              </a:ext>
            </a:extLst>
          </p:cNvPr>
          <p:cNvPicPr>
            <a:picLocks noChangeAspect="1"/>
          </p:cNvPicPr>
          <p:nvPr/>
        </p:nvPicPr>
        <p:blipFill>
          <a:blip r:embed="rId3"/>
          <a:srcRect b="30723"/>
          <a:stretch/>
        </p:blipFill>
        <p:spPr>
          <a:xfrm>
            <a:off x="309174" y="1577808"/>
            <a:ext cx="11573652" cy="3702383"/>
          </a:xfrm>
          <a:prstGeom prst="rect">
            <a:avLst/>
          </a:prstGeom>
        </p:spPr>
      </p:pic>
      <p:sp>
        <p:nvSpPr>
          <p:cNvPr id="6" name="TextBox 5">
            <a:extLst>
              <a:ext uri="{FF2B5EF4-FFF2-40B4-BE49-F238E27FC236}">
                <a16:creationId xmlns:a16="http://schemas.microsoft.com/office/drawing/2014/main" id="{6C90D354-CFC0-7761-9912-3B47B2896945}"/>
              </a:ext>
            </a:extLst>
          </p:cNvPr>
          <p:cNvSpPr txBox="1"/>
          <p:nvPr/>
        </p:nvSpPr>
        <p:spPr>
          <a:xfrm>
            <a:off x="518984" y="5511114"/>
            <a:ext cx="861133" cy="369332"/>
          </a:xfrm>
          <a:prstGeom prst="rect">
            <a:avLst/>
          </a:prstGeom>
          <a:noFill/>
        </p:spPr>
        <p:txBody>
          <a:bodyPr wrap="none" rtlCol="0">
            <a:spAutoFit/>
          </a:bodyPr>
          <a:lstStyle/>
          <a:p>
            <a:r>
              <a:rPr lang="en-US" b="1" dirty="0">
                <a:hlinkClick r:id="rId4"/>
              </a:rPr>
              <a:t>GitHub</a:t>
            </a:r>
            <a:endParaRPr lang="en-US" b="1"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1">
            <a:extLst>
              <a:ext uri="{FF2B5EF4-FFF2-40B4-BE49-F238E27FC236}">
                <a16:creationId xmlns:a16="http://schemas.microsoft.com/office/drawing/2014/main" id="{EBCB237B-88E3-96BD-FECA-474B9F3D6D67}"/>
              </a:ext>
            </a:extLst>
          </p:cNvPr>
          <p:cNvPicPr>
            <a:picLocks noChangeAspect="1"/>
          </p:cNvPicPr>
          <p:nvPr/>
        </p:nvPicPr>
        <p:blipFill>
          <a:blip r:embed="rId4"/>
          <a:stretch>
            <a:fillRect/>
          </a:stretch>
        </p:blipFill>
        <p:spPr>
          <a:xfrm>
            <a:off x="770011" y="1407116"/>
            <a:ext cx="10304232" cy="4771261"/>
          </a:xfrm>
          <a:prstGeom prst="rect">
            <a:avLst/>
          </a:prstGeom>
        </p:spPr>
      </p:pic>
      <p:sp>
        <p:nvSpPr>
          <p:cNvPr id="6" name="TextBox 5">
            <a:extLst>
              <a:ext uri="{FF2B5EF4-FFF2-40B4-BE49-F238E27FC236}">
                <a16:creationId xmlns:a16="http://schemas.microsoft.com/office/drawing/2014/main" id="{63268D25-7926-5311-B0AF-4336357CBCAF}"/>
              </a:ext>
            </a:extLst>
          </p:cNvPr>
          <p:cNvSpPr txBox="1"/>
          <p:nvPr/>
        </p:nvSpPr>
        <p:spPr>
          <a:xfrm>
            <a:off x="506627" y="6128462"/>
            <a:ext cx="861133" cy="369332"/>
          </a:xfrm>
          <a:prstGeom prst="rect">
            <a:avLst/>
          </a:prstGeom>
          <a:noFill/>
        </p:spPr>
        <p:txBody>
          <a:bodyPr wrap="none" rtlCol="0">
            <a:spAutoFit/>
          </a:bodyPr>
          <a:lstStyle/>
          <a:p>
            <a:r>
              <a:rPr lang="en-US" b="1" dirty="0">
                <a:hlinkClick r:id="rId5"/>
              </a:rPr>
              <a:t>GitHub</a:t>
            </a:r>
            <a:endParaRPr lang="en-US" b="1"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0" name="Picture 59">
            <a:extLst>
              <a:ext uri="{FF2B5EF4-FFF2-40B4-BE49-F238E27FC236}">
                <a16:creationId xmlns:a16="http://schemas.microsoft.com/office/drawing/2014/main" id="{23C4A28B-396A-4935-88E1-CAC80896C893}"/>
              </a:ext>
            </a:extLst>
          </p:cNvPr>
          <p:cNvPicPr>
            <a:picLocks noChangeAspect="1"/>
          </p:cNvPicPr>
          <p:nvPr/>
        </p:nvPicPr>
        <p:blipFill>
          <a:blip r:embed="rId3"/>
          <a:stretch>
            <a:fillRect/>
          </a:stretch>
        </p:blipFill>
        <p:spPr>
          <a:xfrm>
            <a:off x="6798450" y="1425676"/>
            <a:ext cx="4288302" cy="5120571"/>
          </a:xfrm>
          <a:prstGeom prst="rect">
            <a:avLst/>
          </a:prstGeom>
        </p:spPr>
      </p:pic>
      <p:sp>
        <p:nvSpPr>
          <p:cNvPr id="61" name="Content Placeholder 4">
            <a:extLst>
              <a:ext uri="{FF2B5EF4-FFF2-40B4-BE49-F238E27FC236}">
                <a16:creationId xmlns:a16="http://schemas.microsoft.com/office/drawing/2014/main" id="{08C35042-A5D3-7CEE-5AE5-CFA0F53CD57E}"/>
              </a:ext>
            </a:extLst>
          </p:cNvPr>
          <p:cNvSpPr txBox="1">
            <a:spLocks/>
          </p:cNvSpPr>
          <p:nvPr/>
        </p:nvSpPr>
        <p:spPr>
          <a:xfrm>
            <a:off x="319217" y="1253331"/>
            <a:ext cx="6479233" cy="4772242"/>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3400" dirty="0">
                <a:solidFill>
                  <a:schemeClr val="accent3">
                    <a:lumMod val="25000"/>
                  </a:schemeClr>
                </a:solidFill>
                <a:latin typeface="Abadi" panose="020B0604020104020204" pitchFamily="34" charset="0"/>
              </a:rPr>
              <a:t>From the main data set, target variable array was created (Y) and the observations (X). </a:t>
            </a:r>
          </a:p>
          <a:p>
            <a:pPr>
              <a:lnSpc>
                <a:spcPct val="100000"/>
              </a:lnSpc>
              <a:spcBef>
                <a:spcPts val="1400"/>
              </a:spcBef>
            </a:pPr>
            <a:r>
              <a:rPr lang="en-US" sz="3400" dirty="0">
                <a:solidFill>
                  <a:schemeClr val="accent3">
                    <a:lumMod val="25000"/>
                  </a:schemeClr>
                </a:solidFill>
                <a:latin typeface="Abadi" panose="020B0604020104020204" pitchFamily="34" charset="0"/>
              </a:rPr>
              <a:t>Numerical variables of the observations were standardized. </a:t>
            </a:r>
          </a:p>
          <a:p>
            <a:pPr>
              <a:lnSpc>
                <a:spcPct val="100000"/>
              </a:lnSpc>
              <a:spcBef>
                <a:spcPts val="1400"/>
              </a:spcBef>
            </a:pPr>
            <a:r>
              <a:rPr lang="en-US" sz="3400" dirty="0">
                <a:solidFill>
                  <a:schemeClr val="accent3">
                    <a:lumMod val="25000"/>
                  </a:schemeClr>
                </a:solidFill>
                <a:latin typeface="Abadi" panose="020B0604020104020204" pitchFamily="34" charset="0"/>
              </a:rPr>
              <a:t>The dataset was splitted into a train and test set (80% and 20%, respectively).</a:t>
            </a:r>
          </a:p>
          <a:p>
            <a:pPr>
              <a:lnSpc>
                <a:spcPct val="100000"/>
              </a:lnSpc>
              <a:spcBef>
                <a:spcPts val="1400"/>
              </a:spcBef>
            </a:pPr>
            <a:r>
              <a:rPr lang="en-US" sz="3400" dirty="0">
                <a:solidFill>
                  <a:schemeClr val="accent3">
                    <a:lumMod val="25000"/>
                  </a:schemeClr>
                </a:solidFill>
                <a:latin typeface="Abadi" panose="020B0604020104020204" pitchFamily="34" charset="0"/>
              </a:rPr>
              <a:t>Using the training set, models were trained using different machine learning algorithms including, logistic regression, SVM, kNN and Decision Trees. </a:t>
            </a:r>
          </a:p>
          <a:p>
            <a:pPr>
              <a:lnSpc>
                <a:spcPct val="100000"/>
              </a:lnSpc>
              <a:spcBef>
                <a:spcPts val="1400"/>
              </a:spcBef>
            </a:pPr>
            <a:r>
              <a:rPr lang="en-US" sz="3400" dirty="0">
                <a:solidFill>
                  <a:schemeClr val="accent3">
                    <a:lumMod val="25000"/>
                  </a:schemeClr>
                </a:solidFill>
                <a:latin typeface="Abadi" panose="020B0604020104020204" pitchFamily="34" charset="0"/>
              </a:rPr>
              <a:t>A test set was used to assess the predictive performance of the trained models. </a:t>
            </a:r>
          </a:p>
          <a:p>
            <a:pPr>
              <a:lnSpc>
                <a:spcPct val="100000"/>
              </a:lnSpc>
              <a:spcBef>
                <a:spcPts val="1400"/>
              </a:spcBef>
            </a:pPr>
            <a:r>
              <a:rPr lang="en-US" sz="3400" dirty="0">
                <a:solidFill>
                  <a:schemeClr val="accent3">
                    <a:lumMod val="25000"/>
                  </a:schemeClr>
                </a:solidFill>
                <a:latin typeface="Abadi" panose="020B0604020104020204" pitchFamily="34" charset="0"/>
              </a:rPr>
              <a:t>The decision tree classifier had the highest training set accuracy compared to other models. </a:t>
            </a:r>
          </a:p>
          <a:p>
            <a:pPr>
              <a:lnSpc>
                <a:spcPct val="100000"/>
              </a:lnSpc>
              <a:spcBef>
                <a:spcPts val="1400"/>
              </a:spcBef>
            </a:pPr>
            <a:r>
              <a:rPr lang="en-US" sz="3400" dirty="0">
                <a:solidFill>
                  <a:schemeClr val="accent3">
                    <a:lumMod val="25000"/>
                  </a:schemeClr>
                </a:solidFill>
                <a:latin typeface="Abadi" panose="020B0604020104020204" pitchFamily="34" charset="0"/>
              </a:rPr>
              <a:t>All models achieved the same test set accuracy.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62" name="TextBox 61">
            <a:extLst>
              <a:ext uri="{FF2B5EF4-FFF2-40B4-BE49-F238E27FC236}">
                <a16:creationId xmlns:a16="http://schemas.microsoft.com/office/drawing/2014/main" id="{C020F4AD-BEAA-EE73-36AA-677E0B0A8F68}"/>
              </a:ext>
            </a:extLst>
          </p:cNvPr>
          <p:cNvSpPr txBox="1"/>
          <p:nvPr/>
        </p:nvSpPr>
        <p:spPr>
          <a:xfrm>
            <a:off x="506627" y="6128462"/>
            <a:ext cx="861133" cy="369332"/>
          </a:xfrm>
          <a:prstGeom prst="rect">
            <a:avLst/>
          </a:prstGeom>
          <a:noFill/>
        </p:spPr>
        <p:txBody>
          <a:bodyPr wrap="none" rtlCol="0">
            <a:spAutoFit/>
          </a:bodyPr>
          <a:lstStyle/>
          <a:p>
            <a:r>
              <a:rPr lang="en-US" b="1" dirty="0">
                <a:hlinkClick r:id="rId4"/>
              </a:rPr>
              <a:t>GitHub</a:t>
            </a:r>
            <a:endParaRPr lang="en-US" b="1"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 a non definite pattern which clearly shows the relationship between launch site and flight number. However, CCAFS SLC 40 has a higher likelihood of having success landing compared to </a:t>
            </a:r>
            <a:r>
              <a:rPr lang="en-US" sz="2200" dirty="0" err="1">
                <a:solidFill>
                  <a:schemeClr val="accent3">
                    <a:lumMod val="25000"/>
                  </a:schemeClr>
                </a:solidFill>
                <a:latin typeface="Abadi" panose="020B0604020104020204" pitchFamily="34" charset="0"/>
              </a:rPr>
              <a:t>others.s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362F87D-D887-6AE6-F0B7-E0D5E8B0426E}"/>
              </a:ext>
            </a:extLst>
          </p:cNvPr>
          <p:cNvPicPr>
            <a:picLocks noChangeAspect="1"/>
          </p:cNvPicPr>
          <p:nvPr/>
        </p:nvPicPr>
        <p:blipFill>
          <a:blip r:embed="rId3"/>
          <a:stretch>
            <a:fillRect/>
          </a:stretch>
        </p:blipFill>
        <p:spPr>
          <a:xfrm>
            <a:off x="4797211" y="1602085"/>
            <a:ext cx="7376872" cy="462430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27114" y="2022781"/>
            <a:ext cx="3932238" cy="3811588"/>
          </a:xfrm>
          <a:prstGeom prst="rect">
            <a:avLst/>
          </a:prstGeom>
        </p:spPr>
        <p:txBody>
          <a:bodyPr>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higher the Payload Mass at launch site CCAFS SLC 40 the higher the likelihood of a successful landing. </a:t>
            </a:r>
          </a:p>
          <a:p>
            <a:pPr>
              <a:lnSpc>
                <a:spcPct val="100000"/>
              </a:lnSpc>
              <a:spcBef>
                <a:spcPts val="1400"/>
              </a:spcBef>
            </a:pPr>
            <a:r>
              <a:rPr lang="en-US" sz="2200" dirty="0">
                <a:solidFill>
                  <a:schemeClr val="accent3">
                    <a:lumMod val="25000"/>
                  </a:schemeClr>
                </a:solidFill>
                <a:latin typeface="Abadi" panose="020B0604020104020204" pitchFamily="34" charset="0"/>
              </a:rPr>
              <a:t>For the VAFB-SLC launch site there are no rockets launched for heavy payload mass &gt;10000. And at the highest payload, the greater the likelihood of success landing.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637EF6DB-75A4-A01C-18CA-323AB9127E22}"/>
              </a:ext>
            </a:extLst>
          </p:cNvPr>
          <p:cNvPicPr>
            <a:picLocks noChangeAspect="1"/>
          </p:cNvPicPr>
          <p:nvPr/>
        </p:nvPicPr>
        <p:blipFill>
          <a:blip r:embed="rId3"/>
          <a:stretch>
            <a:fillRect/>
          </a:stretch>
        </p:blipFill>
        <p:spPr>
          <a:xfrm>
            <a:off x="0" y="1537800"/>
            <a:ext cx="7772400" cy="47815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6033" y="1999164"/>
            <a:ext cx="3932238"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On average, Orbits ES-L1, GEO, ISS and SSO have the highest chance of landing successfully to others.</a:t>
            </a:r>
          </a:p>
          <a:p>
            <a:pPr>
              <a:lnSpc>
                <a:spcPct val="100000"/>
              </a:lnSpc>
              <a:spcBef>
                <a:spcPts val="1400"/>
              </a:spcBef>
            </a:pPr>
            <a:r>
              <a:rPr lang="en-GB" sz="2200" dirty="0">
                <a:solidFill>
                  <a:schemeClr val="accent3">
                    <a:lumMod val="25000"/>
                  </a:schemeClr>
                </a:solidFill>
                <a:latin typeface="Abadi" panose="020B0604020104020204" pitchFamily="34" charset="0"/>
              </a:rPr>
              <a:t>Orbit GTO has the lowest average chance of landing successfully.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A398B8C-B8C6-09B8-F35C-C9E532F930F3}"/>
              </a:ext>
            </a:extLst>
          </p:cNvPr>
          <p:cNvPicPr>
            <a:picLocks noChangeAspect="1"/>
          </p:cNvPicPr>
          <p:nvPr/>
        </p:nvPicPr>
        <p:blipFill>
          <a:blip r:embed="rId3"/>
          <a:stretch>
            <a:fillRect/>
          </a:stretch>
        </p:blipFill>
        <p:spPr>
          <a:xfrm>
            <a:off x="350107" y="1455558"/>
            <a:ext cx="5325989" cy="514442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7362" y="1983476"/>
            <a:ext cx="3932238" cy="3811588"/>
          </a:xfrm>
          <a:prstGeom prst="rect">
            <a:avLst/>
          </a:prstGeom>
        </p:spPr>
        <p:txBody>
          <a:bodyPr>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While overall there is no definitive relationship between orbit type, flight number and landing status.</a:t>
            </a:r>
          </a:p>
          <a:p>
            <a:pPr>
              <a:lnSpc>
                <a:spcPct val="100000"/>
              </a:lnSpc>
              <a:spcBef>
                <a:spcPts val="1400"/>
              </a:spcBef>
            </a:pPr>
            <a:r>
              <a:rPr lang="en-GB" sz="2200" dirty="0">
                <a:solidFill>
                  <a:schemeClr val="accent3">
                    <a:lumMod val="25000"/>
                  </a:schemeClr>
                </a:solidFill>
                <a:latin typeface="Abadi" panose="020B0604020104020204" pitchFamily="34" charset="0"/>
              </a:rPr>
              <a:t>The LEO orbit landing success is related to the number of flights. </a:t>
            </a:r>
          </a:p>
          <a:p>
            <a:pPr>
              <a:lnSpc>
                <a:spcPct val="100000"/>
              </a:lnSpc>
              <a:spcBef>
                <a:spcPts val="1400"/>
              </a:spcBef>
            </a:pPr>
            <a:r>
              <a:rPr lang="en-GB" sz="2200" dirty="0">
                <a:solidFill>
                  <a:schemeClr val="accent3">
                    <a:lumMod val="25000"/>
                  </a:schemeClr>
                </a:solidFill>
                <a:latin typeface="Abadi" panose="020B0604020104020204" pitchFamily="34" charset="0"/>
              </a:rPr>
              <a:t>On the other hand, seems to be no relationship between flight number when in GTO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DFEBF8A-DFEC-2451-834D-8611C1C16B53}"/>
              </a:ext>
            </a:extLst>
          </p:cNvPr>
          <p:cNvPicPr>
            <a:picLocks noChangeAspect="1"/>
          </p:cNvPicPr>
          <p:nvPr/>
        </p:nvPicPr>
        <p:blipFill>
          <a:blip r:embed="rId3"/>
          <a:stretch>
            <a:fillRect/>
          </a:stretch>
        </p:blipFill>
        <p:spPr>
          <a:xfrm>
            <a:off x="4419600" y="1459190"/>
            <a:ext cx="7772400" cy="48601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05099" y="2093019"/>
            <a:ext cx="4107606"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With heavy payloads the successful landing or positive landing rate are more for PO, LEO and ISS.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GTO we cannot distinguish this well as both positive landing rate and negative landing(unsuccessful mission) are both present.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344F33E0-DFAD-5FD6-79A4-93833B1CD573}"/>
              </a:ext>
            </a:extLst>
          </p:cNvPr>
          <p:cNvPicPr>
            <a:picLocks noChangeAspect="1"/>
          </p:cNvPicPr>
          <p:nvPr/>
        </p:nvPicPr>
        <p:blipFill>
          <a:blip r:embed="rId3"/>
          <a:stretch>
            <a:fillRect/>
          </a:stretch>
        </p:blipFill>
        <p:spPr>
          <a:xfrm>
            <a:off x="0" y="1678277"/>
            <a:ext cx="7772400" cy="464107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270648" cy="3811588"/>
          </a:xfrm>
          <a:prstGeom prst="rect">
            <a:avLst/>
          </a:prstGeom>
        </p:spPr>
        <p:txBody>
          <a:bodyPr>
            <a:normAutofit fontScale="92500"/>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overall trend shows that the success rate keeps increasing over years. </a:t>
            </a:r>
          </a:p>
          <a:p>
            <a:pPr>
              <a:lnSpc>
                <a:spcPct val="100000"/>
              </a:lnSpc>
              <a:spcBef>
                <a:spcPts val="1400"/>
              </a:spcBef>
            </a:pPr>
            <a:r>
              <a:rPr lang="en-GB" sz="2200" dirty="0">
                <a:solidFill>
                  <a:schemeClr val="accent3">
                    <a:lumMod val="25000"/>
                  </a:schemeClr>
                </a:solidFill>
                <a:latin typeface="Abadi" panose="020B0604020104020204" pitchFamily="34" charset="0"/>
              </a:rPr>
              <a:t>While the success rate was stable from 2010-2013, if kept increasing thereafter till 2017 (stable in 2014) before it decline in 2018 and increasing again.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39508F6A-EE37-910A-C583-76EC69B5FE04}"/>
              </a:ext>
            </a:extLst>
          </p:cNvPr>
          <p:cNvPicPr>
            <a:picLocks noChangeAspect="1"/>
          </p:cNvPicPr>
          <p:nvPr/>
        </p:nvPicPr>
        <p:blipFill>
          <a:blip r:embed="rId3"/>
          <a:stretch>
            <a:fillRect/>
          </a:stretch>
        </p:blipFill>
        <p:spPr>
          <a:xfrm>
            <a:off x="4419600" y="1349368"/>
            <a:ext cx="7772400" cy="496998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 </a:t>
            </a:r>
          </a:p>
          <a:p>
            <a:pPr lvl="1">
              <a:lnSpc>
                <a:spcPct val="100000"/>
              </a:lnSpc>
              <a:spcBef>
                <a:spcPts val="1400"/>
              </a:spcBef>
            </a:pPr>
            <a:r>
              <a:rPr lang="en-US" sz="1800" dirty="0">
                <a:solidFill>
                  <a:schemeClr val="accent3">
                    <a:lumMod val="25000"/>
                  </a:schemeClr>
                </a:solidFill>
                <a:latin typeface="Abadi" panose="020B0604020104020204" pitchFamily="34" charset="0"/>
              </a:rPr>
              <a:t>DINSTINCT returns unique values from the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variable  Find 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There are four launch sites in this data 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51A1A983-399D-ECC8-A9BA-8D86C3F14556}"/>
              </a:ext>
            </a:extLst>
          </p:cNvPr>
          <p:cNvPicPr>
            <a:picLocks noChangeAspect="1"/>
          </p:cNvPicPr>
          <p:nvPr/>
        </p:nvPicPr>
        <p:blipFill>
          <a:blip r:embed="rId3"/>
          <a:stretch>
            <a:fillRect/>
          </a:stretch>
        </p:blipFill>
        <p:spPr>
          <a:xfrm>
            <a:off x="2037441" y="2378676"/>
            <a:ext cx="1333500" cy="1714500"/>
          </a:xfrm>
          <a:prstGeom prst="rect">
            <a:avLst/>
          </a:prstGeom>
        </p:spPr>
      </p:pic>
      <p:pic>
        <p:nvPicPr>
          <p:cNvPr id="6" name="Picture 5">
            <a:extLst>
              <a:ext uri="{FF2B5EF4-FFF2-40B4-BE49-F238E27FC236}">
                <a16:creationId xmlns:a16="http://schemas.microsoft.com/office/drawing/2014/main" id="{7CFD6AD2-4FC6-F4B0-1EB3-8E883A813711}"/>
              </a:ext>
            </a:extLst>
          </p:cNvPr>
          <p:cNvPicPr>
            <a:picLocks noChangeAspect="1"/>
          </p:cNvPicPr>
          <p:nvPr/>
        </p:nvPicPr>
        <p:blipFill>
          <a:blip r:embed="rId4"/>
          <a:stretch>
            <a:fillRect/>
          </a:stretch>
        </p:blipFill>
        <p:spPr>
          <a:xfrm>
            <a:off x="1916205" y="1825625"/>
            <a:ext cx="5562600" cy="3683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 </a:t>
            </a:r>
          </a:p>
          <a:p>
            <a:pPr lvl="1">
              <a:lnSpc>
                <a:spcPct val="100000"/>
              </a:lnSpc>
              <a:spcBef>
                <a:spcPts val="1400"/>
              </a:spcBef>
            </a:pPr>
            <a:r>
              <a:rPr lang="en-US" sz="1800" dirty="0">
                <a:solidFill>
                  <a:schemeClr val="accent3">
                    <a:lumMod val="25000"/>
                  </a:schemeClr>
                </a:solidFill>
                <a:latin typeface="Abadi" panose="020B0604020104020204" pitchFamily="34" charset="0"/>
              </a:rPr>
              <a:t>LIKE ‘CCA%’ returns values from the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variable starting with the word CCA</a:t>
            </a:r>
          </a:p>
          <a:p>
            <a:pPr lvl="1">
              <a:lnSpc>
                <a:spcPct val="100000"/>
              </a:lnSpc>
              <a:spcBef>
                <a:spcPts val="1400"/>
              </a:spcBef>
            </a:pPr>
            <a:r>
              <a:rPr lang="en-US" sz="1800" dirty="0">
                <a:solidFill>
                  <a:schemeClr val="accent3">
                    <a:lumMod val="25000"/>
                  </a:schemeClr>
                </a:solidFill>
                <a:latin typeface="Abadi" panose="020B0604020104020204" pitchFamily="34" charset="0"/>
              </a:rPr>
              <a:t>LIMIT 5, limits the output to only 5 observations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8686AA08-F959-BC2C-D686-46C68EDC8F6F}"/>
              </a:ext>
            </a:extLst>
          </p:cNvPr>
          <p:cNvPicPr>
            <a:picLocks noChangeAspect="1"/>
          </p:cNvPicPr>
          <p:nvPr/>
        </p:nvPicPr>
        <p:blipFill>
          <a:blip r:embed="rId3"/>
          <a:stretch>
            <a:fillRect/>
          </a:stretch>
        </p:blipFill>
        <p:spPr>
          <a:xfrm>
            <a:off x="1889954" y="2291963"/>
            <a:ext cx="7772400" cy="2023062"/>
          </a:xfrm>
          <a:prstGeom prst="rect">
            <a:avLst/>
          </a:prstGeom>
        </p:spPr>
      </p:pic>
      <p:pic>
        <p:nvPicPr>
          <p:cNvPr id="6" name="Picture 5">
            <a:extLst>
              <a:ext uri="{FF2B5EF4-FFF2-40B4-BE49-F238E27FC236}">
                <a16:creationId xmlns:a16="http://schemas.microsoft.com/office/drawing/2014/main" id="{75B12BD3-A20A-5285-1199-6ACE6626B998}"/>
              </a:ext>
            </a:extLst>
          </p:cNvPr>
          <p:cNvPicPr>
            <a:picLocks noChangeAspect="1"/>
          </p:cNvPicPr>
          <p:nvPr/>
        </p:nvPicPr>
        <p:blipFill>
          <a:blip r:embed="rId4"/>
          <a:stretch>
            <a:fillRect/>
          </a:stretch>
        </p:blipFill>
        <p:spPr>
          <a:xfrm>
            <a:off x="1889954" y="1828871"/>
            <a:ext cx="7505700" cy="3048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 </a:t>
            </a:r>
          </a:p>
          <a:p>
            <a:pPr lvl="1">
              <a:lnSpc>
                <a:spcPct val="100000"/>
              </a:lnSpc>
              <a:spcBef>
                <a:spcPts val="1400"/>
              </a:spcBef>
            </a:pPr>
            <a:r>
              <a:rPr lang="en-US" sz="1800" dirty="0">
                <a:solidFill>
                  <a:schemeClr val="accent3">
                    <a:lumMod val="25000"/>
                  </a:schemeClr>
                </a:solidFill>
                <a:latin typeface="Abadi" panose="020B0604020104020204" pitchFamily="34" charset="0"/>
              </a:rPr>
              <a:t>SUM adds values of the variable “PAYLOAD_MASS_KG_) for customers name “NASA (CRS) and returns the total value in variable called </a:t>
            </a:r>
            <a:r>
              <a:rPr lang="en-US" sz="1800" dirty="0" err="1">
                <a:solidFill>
                  <a:schemeClr val="accent3">
                    <a:lumMod val="25000"/>
                  </a:schemeClr>
                </a:solidFill>
                <a:latin typeface="Abadi" panose="020B0604020104020204" pitchFamily="34" charset="0"/>
              </a:rPr>
              <a:t>Total_Payload_Mass</a:t>
            </a:r>
            <a:r>
              <a:rPr lang="en-US" sz="1800" dirty="0">
                <a:solidFill>
                  <a:schemeClr val="accent3">
                    <a:lumMod val="25000"/>
                  </a:schemeClr>
                </a:solidFill>
                <a:latin typeface="Abadi" panose="020B0604020104020204" pitchFamily="34" charset="0"/>
              </a:rPr>
              <a:t> which is 45596.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F90B17F0-A7AF-4039-AF32-B350C34BDBBD}"/>
              </a:ext>
            </a:extLst>
          </p:cNvPr>
          <p:cNvPicPr>
            <a:picLocks noChangeAspect="1"/>
          </p:cNvPicPr>
          <p:nvPr/>
        </p:nvPicPr>
        <p:blipFill>
          <a:blip r:embed="rId3"/>
          <a:stretch>
            <a:fillRect/>
          </a:stretch>
        </p:blipFill>
        <p:spPr>
          <a:xfrm>
            <a:off x="1030246" y="2768600"/>
            <a:ext cx="1638300" cy="660400"/>
          </a:xfrm>
          <a:prstGeom prst="rect">
            <a:avLst/>
          </a:prstGeom>
        </p:spPr>
      </p:pic>
      <p:pic>
        <p:nvPicPr>
          <p:cNvPr id="6" name="Picture 5">
            <a:extLst>
              <a:ext uri="{FF2B5EF4-FFF2-40B4-BE49-F238E27FC236}">
                <a16:creationId xmlns:a16="http://schemas.microsoft.com/office/drawing/2014/main" id="{A4E9FA77-EDDF-5DA2-CB14-289BE61332D5}"/>
              </a:ext>
            </a:extLst>
          </p:cNvPr>
          <p:cNvPicPr>
            <a:picLocks noChangeAspect="1"/>
          </p:cNvPicPr>
          <p:nvPr/>
        </p:nvPicPr>
        <p:blipFill>
          <a:blip r:embed="rId4"/>
          <a:stretch>
            <a:fillRect/>
          </a:stretch>
        </p:blipFill>
        <p:spPr>
          <a:xfrm>
            <a:off x="1849396" y="1890473"/>
            <a:ext cx="7772400" cy="28040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 </a:t>
            </a:r>
          </a:p>
          <a:p>
            <a:pPr lvl="1">
              <a:lnSpc>
                <a:spcPct val="100000"/>
              </a:lnSpc>
              <a:spcBef>
                <a:spcPts val="1400"/>
              </a:spcBef>
            </a:pPr>
            <a:r>
              <a:rPr lang="en-US" sz="1800" dirty="0">
                <a:solidFill>
                  <a:schemeClr val="accent3">
                    <a:lumMod val="25000"/>
                  </a:schemeClr>
                </a:solidFill>
                <a:latin typeface="Abadi" panose="020B0604020104020204" pitchFamily="34" charset="0"/>
              </a:rPr>
              <a:t>AVG calculates the average value of the variable “PAYLOAD_MASS_KG_) for customers name starts with “F9 v1.1%” and returns the mean value in variable called </a:t>
            </a:r>
            <a:r>
              <a:rPr lang="en-US" sz="1800" dirty="0" err="1">
                <a:solidFill>
                  <a:schemeClr val="accent3">
                    <a:lumMod val="25000"/>
                  </a:schemeClr>
                </a:solidFill>
                <a:latin typeface="Abadi" panose="020B0604020104020204" pitchFamily="34" charset="0"/>
              </a:rPr>
              <a:t>Average_Payload_Mass</a:t>
            </a:r>
            <a:r>
              <a:rPr lang="en-US" sz="1800" dirty="0">
                <a:solidFill>
                  <a:schemeClr val="accent3">
                    <a:lumMod val="25000"/>
                  </a:schemeClr>
                </a:solidFill>
                <a:latin typeface="Abadi" panose="020B0604020104020204" pitchFamily="34" charset="0"/>
              </a:rPr>
              <a:t> which is 2534.667.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5F615640-72F0-66F3-356C-49F4599FA02F}"/>
              </a:ext>
            </a:extLst>
          </p:cNvPr>
          <p:cNvPicPr>
            <a:picLocks noChangeAspect="1"/>
          </p:cNvPicPr>
          <p:nvPr/>
        </p:nvPicPr>
        <p:blipFill>
          <a:blip r:embed="rId3"/>
          <a:stretch>
            <a:fillRect/>
          </a:stretch>
        </p:blipFill>
        <p:spPr>
          <a:xfrm>
            <a:off x="1976717" y="1954306"/>
            <a:ext cx="8989393" cy="260561"/>
          </a:xfrm>
          <a:prstGeom prst="rect">
            <a:avLst/>
          </a:prstGeom>
        </p:spPr>
      </p:pic>
      <p:pic>
        <p:nvPicPr>
          <p:cNvPr id="6" name="Picture 5">
            <a:extLst>
              <a:ext uri="{FF2B5EF4-FFF2-40B4-BE49-F238E27FC236}">
                <a16:creationId xmlns:a16="http://schemas.microsoft.com/office/drawing/2014/main" id="{03D07999-AA8A-6BB4-66CE-AE9F996CDA19}"/>
              </a:ext>
            </a:extLst>
          </p:cNvPr>
          <p:cNvPicPr>
            <a:picLocks noChangeAspect="1"/>
          </p:cNvPicPr>
          <p:nvPr/>
        </p:nvPicPr>
        <p:blipFill>
          <a:blip r:embed="rId4"/>
          <a:stretch>
            <a:fillRect/>
          </a:stretch>
        </p:blipFill>
        <p:spPr>
          <a:xfrm>
            <a:off x="1976717" y="2370274"/>
            <a:ext cx="1905000" cy="7112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 </a:t>
            </a:r>
          </a:p>
          <a:p>
            <a:pPr lvl="1">
              <a:lnSpc>
                <a:spcPct val="100000"/>
              </a:lnSpc>
              <a:spcBef>
                <a:spcPts val="1400"/>
              </a:spcBef>
            </a:pPr>
            <a:r>
              <a:rPr lang="en-US" sz="1800" dirty="0">
                <a:solidFill>
                  <a:schemeClr val="accent3">
                    <a:lumMod val="25000"/>
                  </a:schemeClr>
                </a:solidFill>
                <a:latin typeface="Abadi" panose="020B0604020104020204" pitchFamily="34" charset="0"/>
              </a:rPr>
              <a:t>MIN specifies the first or oldest ”Date” where landing outcome was successful on ground and returns it as a variable named </a:t>
            </a:r>
            <a:r>
              <a:rPr lang="en-US" sz="1800" dirty="0" err="1">
                <a:solidFill>
                  <a:schemeClr val="accent3">
                    <a:lumMod val="25000"/>
                  </a:schemeClr>
                </a:solidFill>
                <a:latin typeface="Abadi" panose="020B0604020104020204" pitchFamily="34" charset="0"/>
              </a:rPr>
              <a:t>First_Successful_Landing_Date</a:t>
            </a:r>
            <a:r>
              <a:rPr lang="en-US" sz="1800" dirty="0">
                <a:solidFill>
                  <a:schemeClr val="accent3">
                    <a:lumMod val="25000"/>
                  </a:schemeClr>
                </a:solidFill>
                <a:latin typeface="Abadi" panose="020B0604020104020204" pitchFamily="34" charset="0"/>
              </a:rPr>
              <a:t> which is 2015-12-22.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D3B22BCA-1EE2-F8E3-0695-E67861E90D30}"/>
              </a:ext>
            </a:extLst>
          </p:cNvPr>
          <p:cNvPicPr>
            <a:picLocks noChangeAspect="1"/>
          </p:cNvPicPr>
          <p:nvPr/>
        </p:nvPicPr>
        <p:blipFill>
          <a:blip r:embed="rId4"/>
          <a:stretch>
            <a:fillRect/>
          </a:stretch>
        </p:blipFill>
        <p:spPr>
          <a:xfrm>
            <a:off x="2024448" y="1901373"/>
            <a:ext cx="7772400" cy="308365"/>
          </a:xfrm>
          <a:prstGeom prst="rect">
            <a:avLst/>
          </a:prstGeom>
        </p:spPr>
      </p:pic>
      <p:pic>
        <p:nvPicPr>
          <p:cNvPr id="6" name="Picture 5">
            <a:extLst>
              <a:ext uri="{FF2B5EF4-FFF2-40B4-BE49-F238E27FC236}">
                <a16:creationId xmlns:a16="http://schemas.microsoft.com/office/drawing/2014/main" id="{BAC5D83D-A4DE-E6DE-C953-593D1B98679B}"/>
              </a:ext>
            </a:extLst>
          </p:cNvPr>
          <p:cNvPicPr>
            <a:picLocks noChangeAspect="1"/>
          </p:cNvPicPr>
          <p:nvPr/>
        </p:nvPicPr>
        <p:blipFill>
          <a:blip r:embed="rId5"/>
          <a:stretch>
            <a:fillRect/>
          </a:stretch>
        </p:blipFill>
        <p:spPr>
          <a:xfrm>
            <a:off x="2024448" y="2384825"/>
            <a:ext cx="2476500" cy="7112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 </a:t>
            </a:r>
          </a:p>
          <a:p>
            <a:pPr lvl="1">
              <a:lnSpc>
                <a:spcPct val="100000"/>
              </a:lnSpc>
              <a:spcBef>
                <a:spcPts val="1400"/>
              </a:spcBef>
            </a:pPr>
            <a:r>
              <a:rPr lang="en-US" sz="1800" dirty="0">
                <a:solidFill>
                  <a:schemeClr val="accent3">
                    <a:lumMod val="25000"/>
                  </a:schemeClr>
                </a:solidFill>
                <a:latin typeface="Abadi" panose="020B0604020104020204" pitchFamily="34" charset="0"/>
              </a:rPr>
              <a:t>The query finds the booster version which landed successfully on drone ship and had pay load mass between 4000 – 6000</a:t>
            </a:r>
          </a:p>
          <a:p>
            <a:pPr lvl="1">
              <a:lnSpc>
                <a:spcPct val="100000"/>
              </a:lnSpc>
              <a:spcBef>
                <a:spcPts val="1400"/>
              </a:spcBef>
            </a:pPr>
            <a:r>
              <a:rPr lang="en-US" sz="1800" dirty="0">
                <a:solidFill>
                  <a:schemeClr val="accent3">
                    <a:lumMod val="25000"/>
                  </a:schemeClr>
                </a:solidFill>
                <a:latin typeface="Abadi" panose="020B0604020104020204" pitchFamily="34" charset="0"/>
              </a:rPr>
              <a:t>The and operate is what allows the clause to return a result where both conditions for the booster versions are true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0E8C7FBA-9A6D-C26B-4843-E4557C7129E3}"/>
              </a:ext>
            </a:extLst>
          </p:cNvPr>
          <p:cNvPicPr>
            <a:picLocks noChangeAspect="1"/>
          </p:cNvPicPr>
          <p:nvPr/>
        </p:nvPicPr>
        <p:blipFill>
          <a:blip r:embed="rId3"/>
          <a:stretch>
            <a:fillRect/>
          </a:stretch>
        </p:blipFill>
        <p:spPr>
          <a:xfrm>
            <a:off x="1985320" y="2324894"/>
            <a:ext cx="1511300" cy="1676400"/>
          </a:xfrm>
          <a:prstGeom prst="rect">
            <a:avLst/>
          </a:prstGeom>
        </p:spPr>
      </p:pic>
      <p:grpSp>
        <p:nvGrpSpPr>
          <p:cNvPr id="7" name="Group 6">
            <a:extLst>
              <a:ext uri="{FF2B5EF4-FFF2-40B4-BE49-F238E27FC236}">
                <a16:creationId xmlns:a16="http://schemas.microsoft.com/office/drawing/2014/main" id="{6CCF5E57-E1EC-BE60-9E9A-175647ED3A23}"/>
              </a:ext>
            </a:extLst>
          </p:cNvPr>
          <p:cNvGrpSpPr/>
          <p:nvPr/>
        </p:nvGrpSpPr>
        <p:grpSpPr>
          <a:xfrm>
            <a:off x="1874109" y="1881490"/>
            <a:ext cx="10227087" cy="284356"/>
            <a:chOff x="1628799" y="1760155"/>
            <a:chExt cx="10227087" cy="284356"/>
          </a:xfrm>
        </p:grpSpPr>
        <p:pic>
          <p:nvPicPr>
            <p:cNvPr id="3" name="Picture 2">
              <a:extLst>
                <a:ext uri="{FF2B5EF4-FFF2-40B4-BE49-F238E27FC236}">
                  <a16:creationId xmlns:a16="http://schemas.microsoft.com/office/drawing/2014/main" id="{42889ED8-A867-5816-5B4A-0BCA0756B596}"/>
                </a:ext>
              </a:extLst>
            </p:cNvPr>
            <p:cNvPicPr>
              <a:picLocks noChangeAspect="1"/>
            </p:cNvPicPr>
            <p:nvPr/>
          </p:nvPicPr>
          <p:blipFill>
            <a:blip r:embed="rId4"/>
            <a:stretch>
              <a:fillRect/>
            </a:stretch>
          </p:blipFill>
          <p:spPr>
            <a:xfrm>
              <a:off x="1628799" y="1760155"/>
              <a:ext cx="7772400" cy="284356"/>
            </a:xfrm>
            <a:prstGeom prst="rect">
              <a:avLst/>
            </a:prstGeom>
          </p:spPr>
        </p:pic>
        <p:pic>
          <p:nvPicPr>
            <p:cNvPr id="6" name="Picture 5">
              <a:extLst>
                <a:ext uri="{FF2B5EF4-FFF2-40B4-BE49-F238E27FC236}">
                  <a16:creationId xmlns:a16="http://schemas.microsoft.com/office/drawing/2014/main" id="{039AD17D-2FEA-9B15-87CB-4F591EA6F207}"/>
                </a:ext>
              </a:extLst>
            </p:cNvPr>
            <p:cNvPicPr>
              <a:picLocks noChangeAspect="1"/>
            </p:cNvPicPr>
            <p:nvPr/>
          </p:nvPicPr>
          <p:blipFill>
            <a:blip r:embed="rId5"/>
            <a:stretch>
              <a:fillRect/>
            </a:stretch>
          </p:blipFill>
          <p:spPr>
            <a:xfrm>
              <a:off x="8060912" y="1808792"/>
              <a:ext cx="3794974" cy="216414"/>
            </a:xfrm>
            <a:prstGeom prst="rect">
              <a:avLst/>
            </a:prstGeom>
          </p:spPr>
        </p:pic>
      </p:gr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DE8E6F66-F82D-DFA7-9045-A5CEF3A2CCB1}"/>
              </a:ext>
            </a:extLst>
          </p:cNvPr>
          <p:cNvPicPr>
            <a:picLocks noChangeAspect="1"/>
          </p:cNvPicPr>
          <p:nvPr/>
        </p:nvPicPr>
        <p:blipFill>
          <a:blip r:embed="rId3"/>
          <a:stretch>
            <a:fillRect/>
          </a:stretch>
        </p:blipFill>
        <p:spPr>
          <a:xfrm>
            <a:off x="1975021" y="1918038"/>
            <a:ext cx="7772400" cy="328411"/>
          </a:xfrm>
          <a:prstGeom prst="rect">
            <a:avLst/>
          </a:prstGeom>
        </p:spPr>
      </p:pic>
      <p:pic>
        <p:nvPicPr>
          <p:cNvPr id="6" name="Picture 5">
            <a:extLst>
              <a:ext uri="{FF2B5EF4-FFF2-40B4-BE49-F238E27FC236}">
                <a16:creationId xmlns:a16="http://schemas.microsoft.com/office/drawing/2014/main" id="{FC00D824-630F-CE11-6A12-BD6F14B30A9C}"/>
              </a:ext>
            </a:extLst>
          </p:cNvPr>
          <p:cNvPicPr>
            <a:picLocks noChangeAspect="1"/>
          </p:cNvPicPr>
          <p:nvPr/>
        </p:nvPicPr>
        <p:blipFill>
          <a:blip r:embed="rId4"/>
          <a:stretch>
            <a:fillRect/>
          </a:stretch>
        </p:blipFill>
        <p:spPr>
          <a:xfrm>
            <a:off x="1975021" y="2375304"/>
            <a:ext cx="3035300" cy="17145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2B6ED8BE-F1A9-F8E2-08FB-CC6DF4677276}"/>
              </a:ext>
            </a:extLst>
          </p:cNvPr>
          <p:cNvPicPr>
            <a:picLocks noChangeAspect="1"/>
          </p:cNvPicPr>
          <p:nvPr/>
        </p:nvPicPr>
        <p:blipFill>
          <a:blip r:embed="rId3"/>
          <a:stretch>
            <a:fillRect/>
          </a:stretch>
        </p:blipFill>
        <p:spPr>
          <a:xfrm>
            <a:off x="1991329" y="2396328"/>
            <a:ext cx="1485900" cy="4305300"/>
          </a:xfrm>
          <a:prstGeom prst="rect">
            <a:avLst/>
          </a:prstGeom>
        </p:spPr>
      </p:pic>
      <p:grpSp>
        <p:nvGrpSpPr>
          <p:cNvPr id="8" name="Group 7">
            <a:extLst>
              <a:ext uri="{FF2B5EF4-FFF2-40B4-BE49-F238E27FC236}">
                <a16:creationId xmlns:a16="http://schemas.microsoft.com/office/drawing/2014/main" id="{80510EBB-D24D-A030-FC6F-1D7CF50B4123}"/>
              </a:ext>
            </a:extLst>
          </p:cNvPr>
          <p:cNvGrpSpPr/>
          <p:nvPr/>
        </p:nvGrpSpPr>
        <p:grpSpPr>
          <a:xfrm>
            <a:off x="1802027" y="1825625"/>
            <a:ext cx="9075811" cy="390394"/>
            <a:chOff x="2209800" y="1435231"/>
            <a:chExt cx="9075811" cy="390394"/>
          </a:xfrm>
        </p:grpSpPr>
        <p:pic>
          <p:nvPicPr>
            <p:cNvPr id="6" name="Picture 5">
              <a:extLst>
                <a:ext uri="{FF2B5EF4-FFF2-40B4-BE49-F238E27FC236}">
                  <a16:creationId xmlns:a16="http://schemas.microsoft.com/office/drawing/2014/main" id="{7C50F61C-D1A8-A3F6-CAE0-4F4A5731489D}"/>
                </a:ext>
              </a:extLst>
            </p:cNvPr>
            <p:cNvPicPr>
              <a:picLocks noChangeAspect="1"/>
            </p:cNvPicPr>
            <p:nvPr/>
          </p:nvPicPr>
          <p:blipFill>
            <a:blip r:embed="rId4"/>
            <a:stretch>
              <a:fillRect/>
            </a:stretch>
          </p:blipFill>
          <p:spPr>
            <a:xfrm>
              <a:off x="2209800" y="1435231"/>
              <a:ext cx="7772400" cy="390394"/>
            </a:xfrm>
            <a:prstGeom prst="rect">
              <a:avLst/>
            </a:prstGeom>
          </p:spPr>
        </p:pic>
        <p:pic>
          <p:nvPicPr>
            <p:cNvPr id="7" name="Picture 6">
              <a:extLst>
                <a:ext uri="{FF2B5EF4-FFF2-40B4-BE49-F238E27FC236}">
                  <a16:creationId xmlns:a16="http://schemas.microsoft.com/office/drawing/2014/main" id="{46FC3C8B-A598-85F3-0FD1-CE5C1BF687BA}"/>
                </a:ext>
              </a:extLst>
            </p:cNvPr>
            <p:cNvPicPr>
              <a:picLocks noChangeAspect="1"/>
            </p:cNvPicPr>
            <p:nvPr/>
          </p:nvPicPr>
          <p:blipFill>
            <a:blip r:embed="rId5"/>
            <a:stretch>
              <a:fillRect/>
            </a:stretch>
          </p:blipFill>
          <p:spPr>
            <a:xfrm>
              <a:off x="9982200" y="1478093"/>
              <a:ext cx="1303411" cy="268349"/>
            </a:xfrm>
            <a:prstGeom prst="rect">
              <a:avLst/>
            </a:prstGeom>
          </p:spPr>
        </p:pic>
      </p:grpSp>
      <p:sp>
        <p:nvSpPr>
          <p:cNvPr id="9" name="TextBox 8">
            <a:extLst>
              <a:ext uri="{FF2B5EF4-FFF2-40B4-BE49-F238E27FC236}">
                <a16:creationId xmlns:a16="http://schemas.microsoft.com/office/drawing/2014/main" id="{A82772D8-26FB-0DCF-4711-D7A3A83F481D}"/>
              </a:ext>
            </a:extLst>
          </p:cNvPr>
          <p:cNvSpPr txBox="1"/>
          <p:nvPr/>
        </p:nvSpPr>
        <p:spPr>
          <a:xfrm>
            <a:off x="4102444" y="2396328"/>
            <a:ext cx="4979773" cy="1626086"/>
          </a:xfrm>
          <a:prstGeom prst="rect">
            <a:avLst/>
          </a:prstGeom>
          <a:noFill/>
        </p:spPr>
        <p:txBody>
          <a:bodyPr wrap="square" rtlCol="0">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Description:</a:t>
            </a: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This query filters the Booster Versions which have the maximum pay load mass value. </a:t>
            </a: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E634B279-4E6A-BFFF-A7BD-F33937EF0104}"/>
              </a:ext>
            </a:extLst>
          </p:cNvPr>
          <p:cNvSpPr txBox="1">
            <a:spLocks/>
          </p:cNvSpPr>
          <p:nvPr/>
        </p:nvSpPr>
        <p:spPr>
          <a:xfrm>
            <a:off x="770011" y="1471710"/>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B1FFE8CE-61A6-C0BC-6F55-0CECB254A2BF}"/>
              </a:ext>
            </a:extLst>
          </p:cNvPr>
          <p:cNvSpPr txBox="1"/>
          <p:nvPr/>
        </p:nvSpPr>
        <p:spPr>
          <a:xfrm>
            <a:off x="770011" y="1232116"/>
            <a:ext cx="11191330" cy="5049139"/>
          </a:xfrm>
          <a:prstGeom prst="rect">
            <a:avLst/>
          </a:prstGeom>
          <a:noFill/>
        </p:spPr>
        <p:txBody>
          <a:bodyPr wrap="square">
            <a:spAutoFit/>
          </a:bodyPr>
          <a:lstStyle/>
          <a:p>
            <a:pPr algn="l">
              <a:lnSpc>
                <a:spcPct val="150000"/>
              </a:lnSpc>
            </a:pPr>
            <a:r>
              <a:rPr lang="en-GB" sz="1400" u="none" strike="noStrike" dirty="0">
                <a:solidFill>
                  <a:srgbClr val="000000"/>
                </a:solidFill>
                <a:effectLst/>
                <a:latin typeface="Abadi" panose="020B0604020104020204" pitchFamily="34" charset="0"/>
              </a:rPr>
              <a:t>The main goal of this project is to analyse SpaceX Falcon 9’s historical  data </a:t>
            </a:r>
            <a:r>
              <a:rPr lang="en-GB" sz="1400" dirty="0">
                <a:solidFill>
                  <a:srgbClr val="000000"/>
                </a:solidFill>
                <a:latin typeface="Abadi" panose="020B0604020104020204" pitchFamily="34" charset="0"/>
              </a:rPr>
              <a:t>collected from various online sources and use predictive machine learning models to determine the success rate of first stage landing that provides other space agencies with valuable insights to bid against SpaceX. </a:t>
            </a:r>
          </a:p>
          <a:p>
            <a:pPr marL="285750" indent="-285750" algn="l">
              <a:lnSpc>
                <a:spcPct val="150000"/>
              </a:lnSpc>
              <a:buFont typeface="Arial" panose="020B0604020202020204" pitchFamily="34" charset="0"/>
              <a:buChar char="•"/>
            </a:pPr>
            <a:r>
              <a:rPr lang="en-GB" sz="1400" b="1" dirty="0">
                <a:solidFill>
                  <a:srgbClr val="000000"/>
                </a:solidFill>
                <a:latin typeface="Abadi" panose="020B0604020104020204" pitchFamily="34" charset="0"/>
              </a:rPr>
              <a:t>Methodology </a:t>
            </a:r>
          </a:p>
          <a:p>
            <a:pPr marL="742950" lvl="1"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The following methods were used to collect and analyse the data, build and evaluate machine learning models for prediction</a:t>
            </a:r>
          </a:p>
          <a:p>
            <a:pPr marL="1200150" lvl="2"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Data collection from SpaceX’s website API and Web scrapping from Wikipedia</a:t>
            </a:r>
          </a:p>
          <a:p>
            <a:pPr marL="1200150" lvl="2"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Data wrangling and transformation</a:t>
            </a:r>
          </a:p>
          <a:p>
            <a:pPr marL="1200150" lvl="2"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Data exploration and visualisation using SQL and plots</a:t>
            </a:r>
          </a:p>
          <a:p>
            <a:pPr marL="1200150" lvl="2"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Data mapping using folium </a:t>
            </a:r>
          </a:p>
          <a:p>
            <a:pPr marL="1200150" lvl="2"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Building an Interactive dashboard using Plotly Dash</a:t>
            </a:r>
          </a:p>
          <a:p>
            <a:pPr marL="1200150" lvl="2"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Build a predictive machine learning models to predict whether the first landing of Falcon 9 will land successfully or not. </a:t>
            </a:r>
          </a:p>
          <a:p>
            <a:pPr marL="285750" indent="-285750">
              <a:lnSpc>
                <a:spcPct val="150000"/>
              </a:lnSpc>
              <a:buFont typeface="Arial" panose="020B0604020202020204" pitchFamily="34" charset="0"/>
              <a:buChar char="•"/>
            </a:pPr>
            <a:r>
              <a:rPr lang="en-GB" sz="1400" b="1" dirty="0">
                <a:solidFill>
                  <a:srgbClr val="000000"/>
                </a:solidFill>
                <a:latin typeface="Abadi" panose="020B0604020104020204" pitchFamily="34" charset="0"/>
              </a:rPr>
              <a:t>Results</a:t>
            </a:r>
          </a:p>
          <a:p>
            <a:pPr marL="742950" lvl="1"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In summary, this reports show that: </a:t>
            </a:r>
          </a:p>
          <a:p>
            <a:pPr marL="1200150" lvl="2"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Successful landings are more likely with an increase in flight number and certain orbits (ESL, GEO, HEO, SSO, VLEO)</a:t>
            </a:r>
          </a:p>
          <a:p>
            <a:pPr marL="1200150" lvl="2"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Heavier payloads perform better in Polar, LEO, and ISS orbits. </a:t>
            </a:r>
          </a:p>
          <a:p>
            <a:pPr marL="1200150" lvl="2"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The success rate of landings has steadily improved since 2013, peaking after 2015. </a:t>
            </a:r>
          </a:p>
          <a:p>
            <a:pPr marL="1200150" lvl="2" indent="-285750">
              <a:lnSpc>
                <a:spcPct val="150000"/>
              </a:lnSpc>
              <a:buFont typeface="Arial" panose="020B0604020202020204" pitchFamily="34" charset="0"/>
              <a:buChar char="•"/>
            </a:pPr>
            <a:r>
              <a:rPr lang="en-GB" sz="1200" dirty="0">
                <a:solidFill>
                  <a:srgbClr val="000000"/>
                </a:solidFill>
                <a:latin typeface="Abadi" panose="020B0604020104020204" pitchFamily="34" charset="0"/>
              </a:rPr>
              <a:t>A decision tree classifier provided the highest accuracy, with 88% on the training set and 83% on the test set.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 </a:t>
            </a:r>
          </a:p>
          <a:p>
            <a:pPr lvl="1">
              <a:lnSpc>
                <a:spcPct val="100000"/>
              </a:lnSpc>
              <a:spcBef>
                <a:spcPts val="1400"/>
              </a:spcBef>
            </a:pPr>
            <a:r>
              <a:rPr lang="en-US" sz="1800" dirty="0">
                <a:solidFill>
                  <a:schemeClr val="accent3">
                    <a:lumMod val="25000"/>
                  </a:schemeClr>
                </a:solidFill>
                <a:latin typeface="Abadi" panose="020B0604020104020204" pitchFamily="34" charset="0"/>
              </a:rPr>
              <a:t>The query lists mission outcome, landing outcome and booster version where landing failed in drone ship in the year 2015.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81095A62-143B-2133-188D-FF789BD672C7}"/>
              </a:ext>
            </a:extLst>
          </p:cNvPr>
          <p:cNvPicPr>
            <a:picLocks noChangeAspect="1"/>
          </p:cNvPicPr>
          <p:nvPr/>
        </p:nvPicPr>
        <p:blipFill>
          <a:blip r:embed="rId3"/>
          <a:stretch>
            <a:fillRect/>
          </a:stretch>
        </p:blipFill>
        <p:spPr>
          <a:xfrm>
            <a:off x="1024351" y="2793987"/>
            <a:ext cx="4533900" cy="444500"/>
          </a:xfrm>
          <a:prstGeom prst="rect">
            <a:avLst/>
          </a:prstGeom>
        </p:spPr>
      </p:pic>
      <p:grpSp>
        <p:nvGrpSpPr>
          <p:cNvPr id="8" name="Group 7">
            <a:extLst>
              <a:ext uri="{FF2B5EF4-FFF2-40B4-BE49-F238E27FC236}">
                <a16:creationId xmlns:a16="http://schemas.microsoft.com/office/drawing/2014/main" id="{BF98EE29-CD31-CAAA-3510-7971E953F02C}"/>
              </a:ext>
            </a:extLst>
          </p:cNvPr>
          <p:cNvGrpSpPr/>
          <p:nvPr/>
        </p:nvGrpSpPr>
        <p:grpSpPr>
          <a:xfrm>
            <a:off x="320732" y="2336323"/>
            <a:ext cx="11550536" cy="220613"/>
            <a:chOff x="199653" y="2145267"/>
            <a:chExt cx="11550536" cy="220613"/>
          </a:xfrm>
        </p:grpSpPr>
        <p:pic>
          <p:nvPicPr>
            <p:cNvPr id="6" name="Picture 5">
              <a:extLst>
                <a:ext uri="{FF2B5EF4-FFF2-40B4-BE49-F238E27FC236}">
                  <a16:creationId xmlns:a16="http://schemas.microsoft.com/office/drawing/2014/main" id="{77E53193-84A4-2696-9442-A6703F136BA4}"/>
                </a:ext>
              </a:extLst>
            </p:cNvPr>
            <p:cNvPicPr>
              <a:picLocks noChangeAspect="1"/>
            </p:cNvPicPr>
            <p:nvPr/>
          </p:nvPicPr>
          <p:blipFill>
            <a:blip r:embed="rId4"/>
            <a:stretch>
              <a:fillRect/>
            </a:stretch>
          </p:blipFill>
          <p:spPr>
            <a:xfrm>
              <a:off x="199653" y="2145267"/>
              <a:ext cx="7772400" cy="220613"/>
            </a:xfrm>
            <a:prstGeom prst="rect">
              <a:avLst/>
            </a:prstGeom>
          </p:spPr>
        </p:pic>
        <p:pic>
          <p:nvPicPr>
            <p:cNvPr id="7" name="Picture 6">
              <a:extLst>
                <a:ext uri="{FF2B5EF4-FFF2-40B4-BE49-F238E27FC236}">
                  <a16:creationId xmlns:a16="http://schemas.microsoft.com/office/drawing/2014/main" id="{3E66B241-93DB-74E6-D872-6BE4322CC3B8}"/>
                </a:ext>
              </a:extLst>
            </p:cNvPr>
            <p:cNvPicPr>
              <a:picLocks noChangeAspect="1"/>
            </p:cNvPicPr>
            <p:nvPr/>
          </p:nvPicPr>
          <p:blipFill>
            <a:blip r:embed="rId5"/>
            <a:stretch>
              <a:fillRect/>
            </a:stretch>
          </p:blipFill>
          <p:spPr>
            <a:xfrm>
              <a:off x="7972053" y="2163857"/>
              <a:ext cx="3778136" cy="146882"/>
            </a:xfrm>
            <a:prstGeom prst="rect">
              <a:avLst/>
            </a:prstGeom>
          </p:spPr>
        </p:pic>
      </p:gr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615B0169-958C-EEAA-CF5C-544B529C38EA}"/>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AEA06AB5-A74F-D0E0-05A2-37CE89915F09}"/>
              </a:ext>
            </a:extLst>
          </p:cNvPr>
          <p:cNvSpPr txBox="1"/>
          <p:nvPr/>
        </p:nvSpPr>
        <p:spPr>
          <a:xfrm>
            <a:off x="4399006" y="2925171"/>
            <a:ext cx="7661190" cy="3000821"/>
          </a:xfrm>
          <a:prstGeom prst="rect">
            <a:avLst/>
          </a:prstGeom>
          <a:noFill/>
        </p:spPr>
        <p:txBody>
          <a:bodyPr wrap="square" rtlCol="0">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Description:</a:t>
            </a: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group by arranges the variable landing outcome into groups</a:t>
            </a: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between and and filters the dates in the specified range</a:t>
            </a: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Count command counts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values and order by arranges the counted values in a decreasing order </a:t>
            </a:r>
          </a:p>
        </p:txBody>
      </p:sp>
      <p:pic>
        <p:nvPicPr>
          <p:cNvPr id="7" name="Picture 6">
            <a:extLst>
              <a:ext uri="{FF2B5EF4-FFF2-40B4-BE49-F238E27FC236}">
                <a16:creationId xmlns:a16="http://schemas.microsoft.com/office/drawing/2014/main" id="{872DD239-019B-12A0-7ED1-81B211FA3BD2}"/>
              </a:ext>
            </a:extLst>
          </p:cNvPr>
          <p:cNvPicPr>
            <a:picLocks noChangeAspect="1"/>
          </p:cNvPicPr>
          <p:nvPr/>
        </p:nvPicPr>
        <p:blipFill>
          <a:blip r:embed="rId3"/>
          <a:stretch>
            <a:fillRect/>
          </a:stretch>
        </p:blipFill>
        <p:spPr>
          <a:xfrm>
            <a:off x="764667" y="3300231"/>
            <a:ext cx="3343120" cy="3263205"/>
          </a:xfrm>
          <a:prstGeom prst="rect">
            <a:avLst/>
          </a:prstGeom>
        </p:spPr>
      </p:pic>
      <p:grpSp>
        <p:nvGrpSpPr>
          <p:cNvPr id="10" name="Group 9">
            <a:extLst>
              <a:ext uri="{FF2B5EF4-FFF2-40B4-BE49-F238E27FC236}">
                <a16:creationId xmlns:a16="http://schemas.microsoft.com/office/drawing/2014/main" id="{6EECD711-BB91-4853-F662-A9A0E5415717}"/>
              </a:ext>
            </a:extLst>
          </p:cNvPr>
          <p:cNvGrpSpPr/>
          <p:nvPr/>
        </p:nvGrpSpPr>
        <p:grpSpPr>
          <a:xfrm>
            <a:off x="222336" y="2253330"/>
            <a:ext cx="11747327" cy="258789"/>
            <a:chOff x="-82550" y="5130588"/>
            <a:chExt cx="11747327" cy="258789"/>
          </a:xfrm>
        </p:grpSpPr>
        <p:pic>
          <p:nvPicPr>
            <p:cNvPr id="8" name="Picture 7">
              <a:extLst>
                <a:ext uri="{FF2B5EF4-FFF2-40B4-BE49-F238E27FC236}">
                  <a16:creationId xmlns:a16="http://schemas.microsoft.com/office/drawing/2014/main" id="{EFE635C8-E282-E99E-C99D-A5534A187114}"/>
                </a:ext>
              </a:extLst>
            </p:cNvPr>
            <p:cNvPicPr>
              <a:picLocks noChangeAspect="1"/>
            </p:cNvPicPr>
            <p:nvPr/>
          </p:nvPicPr>
          <p:blipFill>
            <a:blip r:embed="rId4"/>
            <a:srcRect t="1" b="28486"/>
            <a:stretch/>
          </p:blipFill>
          <p:spPr>
            <a:xfrm>
              <a:off x="-82550" y="5130589"/>
              <a:ext cx="7772400" cy="258788"/>
            </a:xfrm>
            <a:prstGeom prst="rect">
              <a:avLst/>
            </a:prstGeom>
          </p:spPr>
        </p:pic>
        <p:pic>
          <p:nvPicPr>
            <p:cNvPr id="9" name="Picture 8">
              <a:extLst>
                <a:ext uri="{FF2B5EF4-FFF2-40B4-BE49-F238E27FC236}">
                  <a16:creationId xmlns:a16="http://schemas.microsoft.com/office/drawing/2014/main" id="{73CFF49C-DA96-B450-FEEF-8C771B98F3B8}"/>
                </a:ext>
              </a:extLst>
            </p:cNvPr>
            <p:cNvPicPr>
              <a:picLocks noChangeAspect="1"/>
            </p:cNvPicPr>
            <p:nvPr/>
          </p:nvPicPr>
          <p:blipFill>
            <a:blip r:embed="rId5"/>
            <a:srcRect b="21700"/>
            <a:stretch/>
          </p:blipFill>
          <p:spPr>
            <a:xfrm>
              <a:off x="7245178" y="5130588"/>
              <a:ext cx="4419599" cy="258788"/>
            </a:xfrm>
            <a:prstGeom prst="rect">
              <a:avLst/>
            </a:prstGeom>
          </p:spPr>
        </p:pic>
      </p:gr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Falcon 9 – Launch Sites Map</a:t>
            </a:r>
          </a:p>
        </p:txBody>
      </p:sp>
      <p:pic>
        <p:nvPicPr>
          <p:cNvPr id="4" name="Picture 3">
            <a:extLst>
              <a:ext uri="{FF2B5EF4-FFF2-40B4-BE49-F238E27FC236}">
                <a16:creationId xmlns:a16="http://schemas.microsoft.com/office/drawing/2014/main" id="{FD3A13A9-763F-57ED-C7FF-C1A2C4424C75}"/>
              </a:ext>
            </a:extLst>
          </p:cNvPr>
          <p:cNvPicPr>
            <a:picLocks noChangeAspect="1"/>
          </p:cNvPicPr>
          <p:nvPr/>
        </p:nvPicPr>
        <p:blipFill>
          <a:blip r:embed="rId3"/>
          <a:stretch>
            <a:fillRect/>
          </a:stretch>
        </p:blipFill>
        <p:spPr>
          <a:xfrm>
            <a:off x="590718" y="1310085"/>
            <a:ext cx="4101366" cy="2526809"/>
          </a:xfrm>
          <a:prstGeom prst="rect">
            <a:avLst/>
          </a:prstGeom>
        </p:spPr>
      </p:pic>
      <p:pic>
        <p:nvPicPr>
          <p:cNvPr id="6" name="Picture 5">
            <a:extLst>
              <a:ext uri="{FF2B5EF4-FFF2-40B4-BE49-F238E27FC236}">
                <a16:creationId xmlns:a16="http://schemas.microsoft.com/office/drawing/2014/main" id="{C9D7ACAB-8C50-9DAE-20A5-27FDCE7FE7D3}"/>
              </a:ext>
            </a:extLst>
          </p:cNvPr>
          <p:cNvPicPr>
            <a:picLocks noChangeAspect="1"/>
          </p:cNvPicPr>
          <p:nvPr/>
        </p:nvPicPr>
        <p:blipFill>
          <a:blip r:embed="rId4"/>
          <a:stretch>
            <a:fillRect/>
          </a:stretch>
        </p:blipFill>
        <p:spPr>
          <a:xfrm>
            <a:off x="770011" y="4112456"/>
            <a:ext cx="3835457" cy="2330354"/>
          </a:xfrm>
          <a:prstGeom prst="rect">
            <a:avLst/>
          </a:prstGeom>
        </p:spPr>
      </p:pic>
      <p:cxnSp>
        <p:nvCxnSpPr>
          <p:cNvPr id="8" name="Straight Arrow Connector 7">
            <a:extLst>
              <a:ext uri="{FF2B5EF4-FFF2-40B4-BE49-F238E27FC236}">
                <a16:creationId xmlns:a16="http://schemas.microsoft.com/office/drawing/2014/main" id="{8C538A84-3961-FDD1-F49B-F1973B0123FC}"/>
              </a:ext>
            </a:extLst>
          </p:cNvPr>
          <p:cNvCxnSpPr>
            <a:cxnSpLocks/>
          </p:cNvCxnSpPr>
          <p:nvPr/>
        </p:nvCxnSpPr>
        <p:spPr>
          <a:xfrm>
            <a:off x="3083859" y="3114876"/>
            <a:ext cx="227780" cy="188743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5" name="Picture 14">
            <a:extLst>
              <a:ext uri="{FF2B5EF4-FFF2-40B4-BE49-F238E27FC236}">
                <a16:creationId xmlns:a16="http://schemas.microsoft.com/office/drawing/2014/main" id="{C56CB270-6A3C-173A-AC95-29EF31A01FF9}"/>
              </a:ext>
            </a:extLst>
          </p:cNvPr>
          <p:cNvPicPr>
            <a:picLocks noChangeAspect="1"/>
          </p:cNvPicPr>
          <p:nvPr/>
        </p:nvPicPr>
        <p:blipFill>
          <a:blip r:embed="rId5"/>
          <a:stretch>
            <a:fillRect/>
          </a:stretch>
        </p:blipFill>
        <p:spPr>
          <a:xfrm>
            <a:off x="5675152" y="1326396"/>
            <a:ext cx="3039620" cy="1847489"/>
          </a:xfrm>
          <a:prstGeom prst="rect">
            <a:avLst/>
          </a:prstGeom>
        </p:spPr>
      </p:pic>
      <p:cxnSp>
        <p:nvCxnSpPr>
          <p:cNvPr id="17" name="Straight Arrow Connector 16">
            <a:extLst>
              <a:ext uri="{FF2B5EF4-FFF2-40B4-BE49-F238E27FC236}">
                <a16:creationId xmlns:a16="http://schemas.microsoft.com/office/drawing/2014/main" id="{C40EEFA4-1FFC-DD96-CF47-2F4AC4D730F8}"/>
              </a:ext>
            </a:extLst>
          </p:cNvPr>
          <p:cNvCxnSpPr>
            <a:cxnSpLocks/>
          </p:cNvCxnSpPr>
          <p:nvPr/>
        </p:nvCxnSpPr>
        <p:spPr>
          <a:xfrm flipV="1">
            <a:off x="1411121" y="2086997"/>
            <a:ext cx="5115185" cy="369332"/>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A2BA424D-4ED6-BEFD-3AE0-3AF266EEBB64}"/>
              </a:ext>
            </a:extLst>
          </p:cNvPr>
          <p:cNvSpPr txBox="1"/>
          <p:nvPr/>
        </p:nvSpPr>
        <p:spPr>
          <a:xfrm>
            <a:off x="1665509" y="3743124"/>
            <a:ext cx="2246321" cy="369332"/>
          </a:xfrm>
          <a:prstGeom prst="rect">
            <a:avLst/>
          </a:prstGeom>
          <a:noFill/>
        </p:spPr>
        <p:txBody>
          <a:bodyPr wrap="none" rtlCol="0">
            <a:spAutoFit/>
          </a:bodyPr>
          <a:lstStyle/>
          <a:p>
            <a:r>
              <a:rPr lang="en-US" dirty="0"/>
              <a:t>Figure 1 – Global Map</a:t>
            </a:r>
          </a:p>
        </p:txBody>
      </p:sp>
      <p:sp>
        <p:nvSpPr>
          <p:cNvPr id="26" name="TextBox 25">
            <a:extLst>
              <a:ext uri="{FF2B5EF4-FFF2-40B4-BE49-F238E27FC236}">
                <a16:creationId xmlns:a16="http://schemas.microsoft.com/office/drawing/2014/main" id="{49DBFFA8-6697-A03E-0700-A4E26E4B7E25}"/>
              </a:ext>
            </a:extLst>
          </p:cNvPr>
          <p:cNvSpPr txBox="1"/>
          <p:nvPr/>
        </p:nvSpPr>
        <p:spPr>
          <a:xfrm>
            <a:off x="1276365" y="6442810"/>
            <a:ext cx="2635465" cy="369332"/>
          </a:xfrm>
          <a:prstGeom prst="rect">
            <a:avLst/>
          </a:prstGeom>
          <a:noFill/>
        </p:spPr>
        <p:txBody>
          <a:bodyPr wrap="none" rtlCol="0">
            <a:spAutoFit/>
          </a:bodyPr>
          <a:lstStyle/>
          <a:p>
            <a:r>
              <a:rPr lang="en-US" dirty="0"/>
              <a:t>Figure 2 – Zoomed Point 1</a:t>
            </a:r>
          </a:p>
        </p:txBody>
      </p:sp>
      <p:sp>
        <p:nvSpPr>
          <p:cNvPr id="27" name="TextBox 26">
            <a:extLst>
              <a:ext uri="{FF2B5EF4-FFF2-40B4-BE49-F238E27FC236}">
                <a16:creationId xmlns:a16="http://schemas.microsoft.com/office/drawing/2014/main" id="{1D6339B6-4394-40DB-91E7-74E6D6CDDDA2}"/>
              </a:ext>
            </a:extLst>
          </p:cNvPr>
          <p:cNvSpPr txBox="1"/>
          <p:nvPr/>
        </p:nvSpPr>
        <p:spPr>
          <a:xfrm>
            <a:off x="5985912" y="3134930"/>
            <a:ext cx="2635465" cy="369332"/>
          </a:xfrm>
          <a:prstGeom prst="rect">
            <a:avLst/>
          </a:prstGeom>
          <a:noFill/>
        </p:spPr>
        <p:txBody>
          <a:bodyPr wrap="none" rtlCol="0">
            <a:spAutoFit/>
          </a:bodyPr>
          <a:lstStyle/>
          <a:p>
            <a:r>
              <a:rPr lang="en-US" dirty="0"/>
              <a:t>Figure 3 – Zoomed Point 2</a:t>
            </a:r>
          </a:p>
        </p:txBody>
      </p:sp>
      <p:sp>
        <p:nvSpPr>
          <p:cNvPr id="28" name="TextBox 27">
            <a:extLst>
              <a:ext uri="{FF2B5EF4-FFF2-40B4-BE49-F238E27FC236}">
                <a16:creationId xmlns:a16="http://schemas.microsoft.com/office/drawing/2014/main" id="{C97A427C-450C-31F5-8804-D77556309D41}"/>
              </a:ext>
            </a:extLst>
          </p:cNvPr>
          <p:cNvSpPr txBox="1"/>
          <p:nvPr/>
        </p:nvSpPr>
        <p:spPr>
          <a:xfrm>
            <a:off x="4779598" y="3564645"/>
            <a:ext cx="7315600" cy="3139321"/>
          </a:xfrm>
          <a:prstGeom prst="rect">
            <a:avLst/>
          </a:prstGeom>
          <a:solidFill>
            <a:schemeClr val="bg1">
              <a:lumMod val="85000"/>
            </a:schemeClr>
          </a:solidFill>
        </p:spPr>
        <p:txBody>
          <a:bodyPr wrap="square" rtlCol="0">
            <a:spAutoFit/>
          </a:bodyPr>
          <a:lstStyle/>
          <a:p>
            <a:r>
              <a:rPr lang="en-US" dirty="0"/>
              <a:t>Figure 1 shows the Global Map of the SpaceX Falcon 9 launch sites located in Florida and California in the United States of America (USA). Each launch site contains a circle, label and pop-up to highlight the location and name of the launch site. The figure shows that all launch sites are near the coast. </a:t>
            </a:r>
          </a:p>
          <a:p>
            <a:endParaRPr lang="en-US" dirty="0"/>
          </a:p>
          <a:p>
            <a:r>
              <a:rPr lang="en-US" dirty="0"/>
              <a:t>Figure 2 &amp; 3 show a zoomed in location of the launch sites which overlap each other: </a:t>
            </a:r>
          </a:p>
          <a:p>
            <a:pPr marL="285750" indent="-285750">
              <a:buFont typeface="Arial" panose="020B0604020202020204" pitchFamily="34" charset="0"/>
              <a:buChar char="•"/>
            </a:pPr>
            <a:r>
              <a:rPr lang="en-US" dirty="0"/>
              <a:t>VAFB SLC-4E (California)</a:t>
            </a:r>
          </a:p>
          <a:p>
            <a:pPr marL="285750" indent="-285750">
              <a:buFont typeface="Arial" panose="020B0604020202020204" pitchFamily="34" charset="0"/>
              <a:buChar char="•"/>
            </a:pPr>
            <a:r>
              <a:rPr lang="en-US" dirty="0"/>
              <a:t>CCAFS LC-40 (Florida)</a:t>
            </a:r>
          </a:p>
          <a:p>
            <a:pPr marL="285750" indent="-285750">
              <a:buFont typeface="Arial" panose="020B0604020202020204" pitchFamily="34" charset="0"/>
              <a:buChar char="•"/>
            </a:pPr>
            <a:r>
              <a:rPr lang="en-US" dirty="0"/>
              <a:t>KSC LC-39A (Florida)</a:t>
            </a:r>
          </a:p>
          <a:p>
            <a:pPr marL="285750" indent="-285750">
              <a:buFont typeface="Arial" panose="020B0604020202020204" pitchFamily="34" charset="0"/>
              <a:buChar char="•"/>
            </a:pPr>
            <a:r>
              <a:rPr lang="en-US" dirty="0"/>
              <a:t>CCAFS SLC-40 (Florida)</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Falcon – Launch Outcomes</a:t>
            </a:r>
          </a:p>
        </p:txBody>
      </p:sp>
      <p:pic>
        <p:nvPicPr>
          <p:cNvPr id="4" name="Picture 3">
            <a:extLst>
              <a:ext uri="{FF2B5EF4-FFF2-40B4-BE49-F238E27FC236}">
                <a16:creationId xmlns:a16="http://schemas.microsoft.com/office/drawing/2014/main" id="{0138A06E-BB5F-1003-CEB3-1A9B98BCE2FC}"/>
              </a:ext>
            </a:extLst>
          </p:cNvPr>
          <p:cNvPicPr>
            <a:picLocks noChangeAspect="1"/>
          </p:cNvPicPr>
          <p:nvPr/>
        </p:nvPicPr>
        <p:blipFill>
          <a:blip r:embed="rId3"/>
          <a:stretch>
            <a:fillRect/>
          </a:stretch>
        </p:blipFill>
        <p:spPr>
          <a:xfrm>
            <a:off x="898456" y="1385607"/>
            <a:ext cx="3487278" cy="2077298"/>
          </a:xfrm>
          <a:prstGeom prst="rect">
            <a:avLst/>
          </a:prstGeom>
        </p:spPr>
      </p:pic>
      <p:pic>
        <p:nvPicPr>
          <p:cNvPr id="6" name="Picture 5">
            <a:extLst>
              <a:ext uri="{FF2B5EF4-FFF2-40B4-BE49-F238E27FC236}">
                <a16:creationId xmlns:a16="http://schemas.microsoft.com/office/drawing/2014/main" id="{7F5671BA-A475-5777-4359-0B01F6228B3F}"/>
              </a:ext>
            </a:extLst>
          </p:cNvPr>
          <p:cNvPicPr>
            <a:picLocks noChangeAspect="1"/>
          </p:cNvPicPr>
          <p:nvPr/>
        </p:nvPicPr>
        <p:blipFill>
          <a:blip r:embed="rId4"/>
          <a:srcRect r="28863"/>
          <a:stretch/>
        </p:blipFill>
        <p:spPr>
          <a:xfrm>
            <a:off x="3266851" y="3838385"/>
            <a:ext cx="2934010" cy="2499173"/>
          </a:xfrm>
          <a:prstGeom prst="rect">
            <a:avLst/>
          </a:prstGeom>
        </p:spPr>
      </p:pic>
      <p:pic>
        <p:nvPicPr>
          <p:cNvPr id="7" name="Picture 6">
            <a:extLst>
              <a:ext uri="{FF2B5EF4-FFF2-40B4-BE49-F238E27FC236}">
                <a16:creationId xmlns:a16="http://schemas.microsoft.com/office/drawing/2014/main" id="{C72390E8-3E21-32F3-4B2B-04D431B7AD80}"/>
              </a:ext>
            </a:extLst>
          </p:cNvPr>
          <p:cNvPicPr>
            <a:picLocks noChangeAspect="1"/>
          </p:cNvPicPr>
          <p:nvPr/>
        </p:nvPicPr>
        <p:blipFill>
          <a:blip r:embed="rId5"/>
          <a:srcRect r="34281"/>
          <a:stretch/>
        </p:blipFill>
        <p:spPr>
          <a:xfrm>
            <a:off x="382500" y="3838385"/>
            <a:ext cx="2744710" cy="2480965"/>
          </a:xfrm>
          <a:prstGeom prst="rect">
            <a:avLst/>
          </a:prstGeom>
        </p:spPr>
      </p:pic>
      <p:pic>
        <p:nvPicPr>
          <p:cNvPr id="9" name="Picture 8">
            <a:extLst>
              <a:ext uri="{FF2B5EF4-FFF2-40B4-BE49-F238E27FC236}">
                <a16:creationId xmlns:a16="http://schemas.microsoft.com/office/drawing/2014/main" id="{B553B9E7-8341-8634-8543-24CF92C7D8ED}"/>
              </a:ext>
            </a:extLst>
          </p:cNvPr>
          <p:cNvPicPr>
            <a:picLocks noChangeAspect="1"/>
          </p:cNvPicPr>
          <p:nvPr/>
        </p:nvPicPr>
        <p:blipFill>
          <a:blip r:embed="rId6"/>
          <a:srcRect l="13686" r="15333"/>
          <a:stretch/>
        </p:blipFill>
        <p:spPr>
          <a:xfrm>
            <a:off x="6340502" y="3856593"/>
            <a:ext cx="2934011" cy="2480965"/>
          </a:xfrm>
          <a:prstGeom prst="rect">
            <a:avLst/>
          </a:prstGeom>
        </p:spPr>
      </p:pic>
      <p:pic>
        <p:nvPicPr>
          <p:cNvPr id="10" name="Picture 9">
            <a:extLst>
              <a:ext uri="{FF2B5EF4-FFF2-40B4-BE49-F238E27FC236}">
                <a16:creationId xmlns:a16="http://schemas.microsoft.com/office/drawing/2014/main" id="{F558AFF7-7F9E-3AD7-F373-14A5884D0AEA}"/>
              </a:ext>
            </a:extLst>
          </p:cNvPr>
          <p:cNvPicPr>
            <a:picLocks noChangeAspect="1"/>
          </p:cNvPicPr>
          <p:nvPr/>
        </p:nvPicPr>
        <p:blipFill>
          <a:blip r:embed="rId7"/>
          <a:srcRect l="21433" t="-1177" r="13098" b="1177"/>
          <a:stretch/>
        </p:blipFill>
        <p:spPr>
          <a:xfrm>
            <a:off x="9414154" y="3856592"/>
            <a:ext cx="2708038" cy="2480965"/>
          </a:xfrm>
          <a:prstGeom prst="rect">
            <a:avLst/>
          </a:prstGeom>
        </p:spPr>
      </p:pic>
      <p:sp>
        <p:nvSpPr>
          <p:cNvPr id="11" name="TextBox 10">
            <a:extLst>
              <a:ext uri="{FF2B5EF4-FFF2-40B4-BE49-F238E27FC236}">
                <a16:creationId xmlns:a16="http://schemas.microsoft.com/office/drawing/2014/main" id="{B76C6270-A3AE-E68B-E1E4-1344EDF3739A}"/>
              </a:ext>
            </a:extLst>
          </p:cNvPr>
          <p:cNvSpPr txBox="1"/>
          <p:nvPr/>
        </p:nvSpPr>
        <p:spPr>
          <a:xfrm>
            <a:off x="4958992" y="1605233"/>
            <a:ext cx="6962075" cy="2031325"/>
          </a:xfrm>
          <a:prstGeom prst="rect">
            <a:avLst/>
          </a:prstGeom>
          <a:solidFill>
            <a:schemeClr val="bg1">
              <a:lumMod val="85000"/>
            </a:schemeClr>
          </a:solidFill>
        </p:spPr>
        <p:txBody>
          <a:bodyPr wrap="square" rtlCol="0">
            <a:spAutoFit/>
          </a:bodyPr>
          <a:lstStyle/>
          <a:p>
            <a:r>
              <a:rPr lang="en-US" dirty="0"/>
              <a:t>Figure 1 shows the Global Map of the SpaceX Falcon 9 launch sites located in Florida and California in the United States of America (USA). Each launch site contains a circle, label and pop-up to highlight the location and name of the launch site. The figure shows that all launch sites are near the coast. </a:t>
            </a:r>
          </a:p>
          <a:p>
            <a:endParaRPr lang="en-US" dirty="0"/>
          </a:p>
          <a:p>
            <a:r>
              <a:rPr lang="en-US" dirty="0"/>
              <a:t>Figure 2 &amp; 3 show a zoomed in location of the launch sites which </a:t>
            </a:r>
            <a:r>
              <a:rPr lang="en-US" dirty="0" err="1"/>
              <a:t>overl</a:t>
            </a:r>
            <a:endParaRPr lang="en-US" dirty="0"/>
          </a:p>
        </p:txBody>
      </p:sp>
      <p:sp>
        <p:nvSpPr>
          <p:cNvPr id="12" name="TextBox 11">
            <a:extLst>
              <a:ext uri="{FF2B5EF4-FFF2-40B4-BE49-F238E27FC236}">
                <a16:creationId xmlns:a16="http://schemas.microsoft.com/office/drawing/2014/main" id="{78E7CD5D-B0C8-306A-9774-E60AA056EBCD}"/>
              </a:ext>
            </a:extLst>
          </p:cNvPr>
          <p:cNvSpPr txBox="1"/>
          <p:nvPr/>
        </p:nvSpPr>
        <p:spPr>
          <a:xfrm>
            <a:off x="676438" y="6317847"/>
            <a:ext cx="2361160" cy="523220"/>
          </a:xfrm>
          <a:prstGeom prst="rect">
            <a:avLst/>
          </a:prstGeom>
          <a:noFill/>
        </p:spPr>
        <p:txBody>
          <a:bodyPr wrap="square" rtlCol="0">
            <a:spAutoFit/>
          </a:bodyPr>
          <a:lstStyle/>
          <a:p>
            <a:r>
              <a:rPr lang="en-US" sz="1400" dirty="0"/>
              <a:t>Fig 2 – </a:t>
            </a:r>
            <a:r>
              <a:rPr lang="en-US" sz="1400" b="1" dirty="0"/>
              <a:t>VAFB launch site with success/failed markers</a:t>
            </a:r>
          </a:p>
        </p:txBody>
      </p:sp>
      <p:sp>
        <p:nvSpPr>
          <p:cNvPr id="16" name="TextBox 15">
            <a:extLst>
              <a:ext uri="{FF2B5EF4-FFF2-40B4-BE49-F238E27FC236}">
                <a16:creationId xmlns:a16="http://schemas.microsoft.com/office/drawing/2014/main" id="{0FB2B018-C5F0-F48A-2B18-983627047DC7}"/>
              </a:ext>
            </a:extLst>
          </p:cNvPr>
          <p:cNvSpPr txBox="1"/>
          <p:nvPr/>
        </p:nvSpPr>
        <p:spPr>
          <a:xfrm>
            <a:off x="898456" y="3479471"/>
            <a:ext cx="3234283" cy="338554"/>
          </a:xfrm>
          <a:prstGeom prst="rect">
            <a:avLst/>
          </a:prstGeom>
          <a:noFill/>
        </p:spPr>
        <p:txBody>
          <a:bodyPr wrap="none" rtlCol="0">
            <a:spAutoFit/>
          </a:bodyPr>
          <a:lstStyle/>
          <a:p>
            <a:r>
              <a:rPr lang="en-US" sz="1600" dirty="0"/>
              <a:t>Fig 1 – </a:t>
            </a:r>
            <a:r>
              <a:rPr lang="en-US" sz="1600" b="1" dirty="0"/>
              <a:t>Global Map with launch sites</a:t>
            </a:r>
          </a:p>
        </p:txBody>
      </p:sp>
      <p:sp>
        <p:nvSpPr>
          <p:cNvPr id="17" name="TextBox 16">
            <a:extLst>
              <a:ext uri="{FF2B5EF4-FFF2-40B4-BE49-F238E27FC236}">
                <a16:creationId xmlns:a16="http://schemas.microsoft.com/office/drawing/2014/main" id="{22FBBFBF-E67A-2D34-F268-971A3AAD3337}"/>
              </a:ext>
            </a:extLst>
          </p:cNvPr>
          <p:cNvSpPr txBox="1"/>
          <p:nvPr/>
        </p:nvSpPr>
        <p:spPr>
          <a:xfrm>
            <a:off x="3521599" y="6334780"/>
            <a:ext cx="2361160" cy="523220"/>
          </a:xfrm>
          <a:prstGeom prst="rect">
            <a:avLst/>
          </a:prstGeom>
          <a:noFill/>
        </p:spPr>
        <p:txBody>
          <a:bodyPr wrap="square" rtlCol="0">
            <a:spAutoFit/>
          </a:bodyPr>
          <a:lstStyle/>
          <a:p>
            <a:r>
              <a:rPr lang="en-US" sz="1400" dirty="0"/>
              <a:t>Fig 3 – </a:t>
            </a:r>
            <a:r>
              <a:rPr lang="en-US" sz="1400" b="1" dirty="0"/>
              <a:t>KSC LC 39A launch site with success/failed markers</a:t>
            </a:r>
          </a:p>
        </p:txBody>
      </p:sp>
      <p:sp>
        <p:nvSpPr>
          <p:cNvPr id="18" name="TextBox 17">
            <a:extLst>
              <a:ext uri="{FF2B5EF4-FFF2-40B4-BE49-F238E27FC236}">
                <a16:creationId xmlns:a16="http://schemas.microsoft.com/office/drawing/2014/main" id="{3DC65EFE-3FBF-B047-B25F-A602CE564271}"/>
              </a:ext>
            </a:extLst>
          </p:cNvPr>
          <p:cNvSpPr txBox="1"/>
          <p:nvPr/>
        </p:nvSpPr>
        <p:spPr>
          <a:xfrm>
            <a:off x="6600341" y="6334780"/>
            <a:ext cx="2570208" cy="523220"/>
          </a:xfrm>
          <a:prstGeom prst="rect">
            <a:avLst/>
          </a:prstGeom>
          <a:noFill/>
        </p:spPr>
        <p:txBody>
          <a:bodyPr wrap="square" rtlCol="0">
            <a:spAutoFit/>
          </a:bodyPr>
          <a:lstStyle/>
          <a:p>
            <a:r>
              <a:rPr lang="en-US" sz="1400" dirty="0"/>
              <a:t>Fig 4 – </a:t>
            </a:r>
            <a:r>
              <a:rPr lang="en-US" sz="1400" b="1" dirty="0"/>
              <a:t>CCAFS LC 40 launch site with success/failed markers</a:t>
            </a:r>
          </a:p>
        </p:txBody>
      </p:sp>
      <p:sp>
        <p:nvSpPr>
          <p:cNvPr id="19" name="TextBox 18">
            <a:extLst>
              <a:ext uri="{FF2B5EF4-FFF2-40B4-BE49-F238E27FC236}">
                <a16:creationId xmlns:a16="http://schemas.microsoft.com/office/drawing/2014/main" id="{B00D8524-EDE5-1256-4CE5-09E34426DA63}"/>
              </a:ext>
            </a:extLst>
          </p:cNvPr>
          <p:cNvSpPr txBox="1"/>
          <p:nvPr/>
        </p:nvSpPr>
        <p:spPr>
          <a:xfrm>
            <a:off x="9593080" y="6334780"/>
            <a:ext cx="2570208" cy="523220"/>
          </a:xfrm>
          <a:prstGeom prst="rect">
            <a:avLst/>
          </a:prstGeom>
          <a:noFill/>
        </p:spPr>
        <p:txBody>
          <a:bodyPr wrap="square" rtlCol="0">
            <a:spAutoFit/>
          </a:bodyPr>
          <a:lstStyle/>
          <a:p>
            <a:r>
              <a:rPr lang="en-US" sz="1400" dirty="0"/>
              <a:t>Fig 5 – </a:t>
            </a:r>
            <a:r>
              <a:rPr lang="en-US" sz="1400" b="1" dirty="0"/>
              <a:t>CCAFS SLC 40 launch site with success/failed markers</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Falcon X – Select Launch Site to its proximities </a:t>
            </a:r>
          </a:p>
        </p:txBody>
      </p:sp>
      <p:pic>
        <p:nvPicPr>
          <p:cNvPr id="2" name="Picture 1">
            <a:extLst>
              <a:ext uri="{FF2B5EF4-FFF2-40B4-BE49-F238E27FC236}">
                <a16:creationId xmlns:a16="http://schemas.microsoft.com/office/drawing/2014/main" id="{772162D8-0C47-EA36-F411-C1E3742DF6FB}"/>
              </a:ext>
            </a:extLst>
          </p:cNvPr>
          <p:cNvPicPr>
            <a:picLocks noChangeAspect="1"/>
          </p:cNvPicPr>
          <p:nvPr/>
        </p:nvPicPr>
        <p:blipFill>
          <a:blip r:embed="rId3"/>
          <a:stretch>
            <a:fillRect/>
          </a:stretch>
        </p:blipFill>
        <p:spPr>
          <a:xfrm>
            <a:off x="0" y="1356100"/>
            <a:ext cx="11094995" cy="535361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Counts for all Sites</a:t>
            </a:r>
          </a:p>
        </p:txBody>
      </p:sp>
      <p:pic>
        <p:nvPicPr>
          <p:cNvPr id="2" name="Picture 1">
            <a:extLst>
              <a:ext uri="{FF2B5EF4-FFF2-40B4-BE49-F238E27FC236}">
                <a16:creationId xmlns:a16="http://schemas.microsoft.com/office/drawing/2014/main" id="{E25A1683-B657-9562-797F-FCF9E7C42459}"/>
              </a:ext>
            </a:extLst>
          </p:cNvPr>
          <p:cNvPicPr>
            <a:picLocks noChangeAspect="1"/>
          </p:cNvPicPr>
          <p:nvPr/>
        </p:nvPicPr>
        <p:blipFill>
          <a:blip r:embed="rId3"/>
          <a:stretch>
            <a:fillRect/>
          </a:stretch>
        </p:blipFill>
        <p:spPr>
          <a:xfrm>
            <a:off x="215556" y="1959554"/>
            <a:ext cx="6366556" cy="3463496"/>
          </a:xfrm>
          <a:prstGeom prst="rect">
            <a:avLst/>
          </a:prstGeom>
        </p:spPr>
      </p:pic>
      <p:sp>
        <p:nvSpPr>
          <p:cNvPr id="4" name="TextBox 3">
            <a:extLst>
              <a:ext uri="{FF2B5EF4-FFF2-40B4-BE49-F238E27FC236}">
                <a16:creationId xmlns:a16="http://schemas.microsoft.com/office/drawing/2014/main" id="{11E1682D-3C2D-EFDB-AF6F-E955C5D94398}"/>
              </a:ext>
            </a:extLst>
          </p:cNvPr>
          <p:cNvSpPr txBox="1"/>
          <p:nvPr/>
        </p:nvSpPr>
        <p:spPr>
          <a:xfrm>
            <a:off x="6952815" y="3091137"/>
            <a:ext cx="4888217" cy="1200329"/>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Launch site KSC LC 39A has the highest successful landing rate</a:t>
            </a:r>
          </a:p>
          <a:p>
            <a:pPr marL="285750" indent="-285750">
              <a:buFont typeface="Arial" panose="020B0604020202020204" pitchFamily="34" charset="0"/>
              <a:buChar char="•"/>
            </a:pPr>
            <a:r>
              <a:rPr lang="en-US" dirty="0"/>
              <a:t>Launch site CCAFS SLC-40 has the lowest successful landing rate </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2" name="Picture 1">
            <a:extLst>
              <a:ext uri="{FF2B5EF4-FFF2-40B4-BE49-F238E27FC236}">
                <a16:creationId xmlns:a16="http://schemas.microsoft.com/office/drawing/2014/main" id="{1F9B76F0-3F29-A867-7272-C194DFBF1B53}"/>
              </a:ext>
            </a:extLst>
          </p:cNvPr>
          <p:cNvPicPr>
            <a:picLocks noChangeAspect="1"/>
          </p:cNvPicPr>
          <p:nvPr/>
        </p:nvPicPr>
        <p:blipFill>
          <a:blip r:embed="rId3"/>
          <a:stretch>
            <a:fillRect/>
          </a:stretch>
        </p:blipFill>
        <p:spPr>
          <a:xfrm>
            <a:off x="770011" y="1566905"/>
            <a:ext cx="6527800" cy="4292600"/>
          </a:xfrm>
          <a:prstGeom prst="rect">
            <a:avLst/>
          </a:prstGeom>
        </p:spPr>
      </p:pic>
      <p:sp>
        <p:nvSpPr>
          <p:cNvPr id="4" name="TextBox 3">
            <a:extLst>
              <a:ext uri="{FF2B5EF4-FFF2-40B4-BE49-F238E27FC236}">
                <a16:creationId xmlns:a16="http://schemas.microsoft.com/office/drawing/2014/main" id="{53B52DB7-43F2-C0D6-7498-954EE634AD12}"/>
              </a:ext>
            </a:extLst>
          </p:cNvPr>
          <p:cNvSpPr txBox="1"/>
          <p:nvPr/>
        </p:nvSpPr>
        <p:spPr>
          <a:xfrm>
            <a:off x="7401697" y="3091137"/>
            <a:ext cx="4439335" cy="1754326"/>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Launch site KSC LC 39A has the highest successful landing rate. </a:t>
            </a:r>
          </a:p>
          <a:p>
            <a:pPr marL="285750" indent="-285750">
              <a:buFont typeface="Arial" panose="020B0604020202020204" pitchFamily="34" charset="0"/>
              <a:buChar char="•"/>
            </a:pPr>
            <a:r>
              <a:rPr lang="en-US" dirty="0"/>
              <a:t>76.9% of the launches in KSC LC-39A landed successfully. </a:t>
            </a:r>
          </a:p>
          <a:p>
            <a:pPr marL="285750" indent="-285750">
              <a:buFont typeface="Arial" panose="020B0604020202020204" pitchFamily="34" charset="0"/>
              <a:buChar char="•"/>
            </a:pPr>
            <a:r>
              <a:rPr lang="en-US" dirty="0"/>
              <a:t>23.1% of the launches in KSC LC-39A failed to land successfully. </a:t>
            </a: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PayLoad</a:t>
            </a:r>
            <a:r>
              <a:rPr lang="en-US" dirty="0">
                <a:solidFill>
                  <a:srgbClr val="0B49CB"/>
                </a:solidFill>
                <a:latin typeface="Abadi"/>
              </a:rPr>
              <a:t> vs Launch Outcome </a:t>
            </a:r>
          </a:p>
        </p:txBody>
      </p:sp>
      <p:pic>
        <p:nvPicPr>
          <p:cNvPr id="2" name="Picture 1">
            <a:extLst>
              <a:ext uri="{FF2B5EF4-FFF2-40B4-BE49-F238E27FC236}">
                <a16:creationId xmlns:a16="http://schemas.microsoft.com/office/drawing/2014/main" id="{0D3229B6-FE48-1DDF-9A6D-2EA0BDC6F637}"/>
              </a:ext>
            </a:extLst>
          </p:cNvPr>
          <p:cNvPicPr>
            <a:picLocks noChangeAspect="1"/>
          </p:cNvPicPr>
          <p:nvPr/>
        </p:nvPicPr>
        <p:blipFill>
          <a:blip r:embed="rId3"/>
          <a:stretch>
            <a:fillRect/>
          </a:stretch>
        </p:blipFill>
        <p:spPr>
          <a:xfrm>
            <a:off x="976411" y="1405053"/>
            <a:ext cx="4644081" cy="2968685"/>
          </a:xfrm>
          <a:prstGeom prst="rect">
            <a:avLst/>
          </a:prstGeom>
        </p:spPr>
      </p:pic>
      <p:pic>
        <p:nvPicPr>
          <p:cNvPr id="6" name="Picture 5">
            <a:extLst>
              <a:ext uri="{FF2B5EF4-FFF2-40B4-BE49-F238E27FC236}">
                <a16:creationId xmlns:a16="http://schemas.microsoft.com/office/drawing/2014/main" id="{3A863DBC-24D6-F9BA-831A-3DBA7462AECB}"/>
              </a:ext>
            </a:extLst>
          </p:cNvPr>
          <p:cNvPicPr>
            <a:picLocks noChangeAspect="1"/>
          </p:cNvPicPr>
          <p:nvPr/>
        </p:nvPicPr>
        <p:blipFill>
          <a:blip r:embed="rId4"/>
          <a:stretch>
            <a:fillRect/>
          </a:stretch>
        </p:blipFill>
        <p:spPr>
          <a:xfrm>
            <a:off x="6027811" y="1405053"/>
            <a:ext cx="4726459" cy="2968685"/>
          </a:xfrm>
          <a:prstGeom prst="rect">
            <a:avLst/>
          </a:prstGeom>
        </p:spPr>
      </p:pic>
      <p:sp>
        <p:nvSpPr>
          <p:cNvPr id="7" name="TextBox 6">
            <a:extLst>
              <a:ext uri="{FF2B5EF4-FFF2-40B4-BE49-F238E27FC236}">
                <a16:creationId xmlns:a16="http://schemas.microsoft.com/office/drawing/2014/main" id="{94197D36-7F6B-1597-8E99-C522B8780603}"/>
              </a:ext>
            </a:extLst>
          </p:cNvPr>
          <p:cNvSpPr txBox="1"/>
          <p:nvPr/>
        </p:nvSpPr>
        <p:spPr>
          <a:xfrm>
            <a:off x="734028" y="4575784"/>
            <a:ext cx="10551583" cy="1295868"/>
          </a:xfrm>
          <a:prstGeom prst="rect">
            <a:avLst/>
          </a:prstGeom>
          <a:solidFill>
            <a:schemeClr val="bg1">
              <a:lumMod val="85000"/>
            </a:schemeClr>
          </a:solidFill>
        </p:spPr>
        <p:txBody>
          <a:bodyPr wrap="square" rtlCol="0">
            <a:spAutoFit/>
          </a:bodyPr>
          <a:lstStyle/>
          <a:p>
            <a:pPr marL="285750" indent="-285750">
              <a:lnSpc>
                <a:spcPct val="150000"/>
              </a:lnSpc>
              <a:buFont typeface="Arial" panose="020B0604020202020204" pitchFamily="34" charset="0"/>
              <a:buChar char="•"/>
            </a:pPr>
            <a:r>
              <a:rPr lang="en-US" dirty="0"/>
              <a:t>The most successful launches are between Payload 2000 to 5500</a:t>
            </a:r>
          </a:p>
          <a:p>
            <a:pPr marL="285750" indent="-285750">
              <a:lnSpc>
                <a:spcPct val="150000"/>
              </a:lnSpc>
              <a:buFont typeface="Arial" panose="020B0604020202020204" pitchFamily="34" charset="0"/>
              <a:buChar char="•"/>
            </a:pPr>
            <a:r>
              <a:rPr lang="en-US" dirty="0"/>
              <a:t>Booster Version Category FT has the most successful launches. </a:t>
            </a:r>
          </a:p>
          <a:p>
            <a:pPr marL="285750" indent="-285750">
              <a:lnSpc>
                <a:spcPct val="150000"/>
              </a:lnSpc>
              <a:buFont typeface="Arial" panose="020B0604020202020204" pitchFamily="34" charset="0"/>
              <a:buChar char="•"/>
            </a:pPr>
            <a:r>
              <a:rPr lang="en-US" dirty="0"/>
              <a:t>The only booster with a successful launch with a Payload &gt; 5500 is B4 and &lt;2000 is B4 &amp; FT </a:t>
            </a: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530575"/>
            <a:ext cx="10251611" cy="43952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GB" sz="1400" b="1" dirty="0">
                <a:solidFill>
                  <a:srgbClr val="000000"/>
                </a:solidFill>
                <a:latin typeface="Abadi" panose="020B0604020104020204" pitchFamily="34" charset="0"/>
              </a:rPr>
              <a:t>Project Background</a:t>
            </a:r>
          </a:p>
          <a:p>
            <a:pPr marL="457200" lvl="1" indent="0">
              <a:lnSpc>
                <a:spcPct val="150000"/>
              </a:lnSpc>
              <a:buNone/>
            </a:pPr>
            <a:r>
              <a:rPr lang="en-GB" sz="1400" u="none" strike="noStrike" dirty="0">
                <a:solidFill>
                  <a:srgbClr val="000000"/>
                </a:solidFill>
                <a:effectLst/>
                <a:latin typeface="Abadi" panose="020B0604020104020204" pitchFamily="34" charset="0"/>
              </a:rPr>
              <a:t>SpaceX has gained worldwide recognition for its groundbreaking achievements, including becoming the first private company to return a spacecraft from low-earth orbit in December 2010. One of its most notable innovations is the reusability of the Falcon 9 rocket's first stage, which allows SpaceX to offer launches at a significantly lower cost—around USD 62 million compared to competitors charging USD 165 million or more. This ability to reuse rocket stages not only reduces costs but also sets a new industry standard for space travel efficiency. Cost of </a:t>
            </a:r>
            <a:r>
              <a:rPr lang="en-GB" sz="1400" dirty="0">
                <a:solidFill>
                  <a:srgbClr val="000000"/>
                </a:solidFill>
                <a:latin typeface="Abadi" panose="020B0604020104020204" pitchFamily="34" charset="0"/>
              </a:rPr>
              <a:t>launch continues to be a major barrier for new competitors in the space race market. </a:t>
            </a:r>
          </a:p>
          <a:p>
            <a:pPr marL="457200" lvl="1" indent="0">
              <a:lnSpc>
                <a:spcPct val="150000"/>
              </a:lnSpc>
              <a:buNone/>
            </a:pPr>
            <a:endParaRPr lang="en-GB" sz="1400" u="none" strike="noStrike" dirty="0">
              <a:solidFill>
                <a:srgbClr val="000000"/>
              </a:solidFill>
              <a:effectLst/>
              <a:latin typeface="Abadi" panose="020B0604020104020204" pitchFamily="34" charset="0"/>
            </a:endParaRPr>
          </a:p>
          <a:p>
            <a:pPr marL="285750" indent="-285750">
              <a:lnSpc>
                <a:spcPct val="150000"/>
              </a:lnSpc>
              <a:buFont typeface="Arial" panose="020B0604020202020204" pitchFamily="34" charset="0"/>
              <a:buChar char="•"/>
            </a:pPr>
            <a:r>
              <a:rPr lang="en-GB" sz="1400" b="1" dirty="0">
                <a:solidFill>
                  <a:srgbClr val="000000"/>
                </a:solidFill>
                <a:latin typeface="Abadi" panose="020B0604020104020204" pitchFamily="34" charset="0"/>
              </a:rPr>
              <a:t>Problem Statements </a:t>
            </a:r>
          </a:p>
          <a:p>
            <a:pPr marL="742950" lvl="1" indent="-285750">
              <a:lnSpc>
                <a:spcPct val="150000"/>
              </a:lnSpc>
              <a:buFont typeface="Arial" panose="020B0604020202020204" pitchFamily="34" charset="0"/>
              <a:buChar char="•"/>
            </a:pPr>
            <a:r>
              <a:rPr lang="en-GB" sz="1400" dirty="0">
                <a:solidFill>
                  <a:srgbClr val="000000"/>
                </a:solidFill>
                <a:latin typeface="Abadi" panose="020B0604020104020204" pitchFamily="34" charset="0"/>
              </a:rPr>
              <a:t>Determine impact of different parameters on the first stage landing outcome of Falcon 9.</a:t>
            </a:r>
          </a:p>
          <a:p>
            <a:pPr marL="742950" lvl="1" indent="-285750">
              <a:lnSpc>
                <a:spcPct val="150000"/>
              </a:lnSpc>
              <a:buFont typeface="Arial" panose="020B0604020202020204" pitchFamily="34" charset="0"/>
              <a:buChar char="•"/>
            </a:pPr>
            <a:r>
              <a:rPr lang="en-GB" sz="1400" dirty="0">
                <a:solidFill>
                  <a:srgbClr val="000000"/>
                </a:solidFill>
                <a:latin typeface="Abadi" panose="020B0604020104020204" pitchFamily="34" charset="0"/>
              </a:rPr>
              <a:t>Assess the correlation between launch sites and ;landing success</a:t>
            </a:r>
          </a:p>
          <a:p>
            <a:pPr marL="742950" lvl="1" indent="-285750">
              <a:lnSpc>
                <a:spcPct val="150000"/>
              </a:lnSpc>
              <a:buFont typeface="Arial" panose="020B0604020202020204" pitchFamily="34" charset="0"/>
              <a:buChar char="•"/>
            </a:pPr>
            <a:r>
              <a:rPr lang="en-GB" sz="1400" dirty="0">
                <a:solidFill>
                  <a:srgbClr val="000000"/>
                </a:solidFill>
                <a:latin typeface="Abadi" panose="020B0604020104020204" pitchFamily="34" charset="0"/>
              </a:rPr>
              <a:t>Build a model using Falcon 9’s first-stage landing historical data that can predict future first-stage landing outcomes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5844723" y="131958"/>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2"/>
                </a:solidFill>
                <a:latin typeface="+mj-lt"/>
                <a:ea typeface="+mj-ea"/>
                <a:cs typeface="+mj-cs"/>
              </a:rPr>
              <a:t>Classification Accuracy</a:t>
            </a:r>
          </a:p>
        </p:txBody>
      </p:sp>
      <p:grpSp>
        <p:nvGrpSpPr>
          <p:cNvPr id="39" name="Group 38">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40" name="Freeform: Shape 31">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32">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33">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graphicFrame>
        <p:nvGraphicFramePr>
          <p:cNvPr id="2" name="Chart 1">
            <a:extLst>
              <a:ext uri="{FF2B5EF4-FFF2-40B4-BE49-F238E27FC236}">
                <a16:creationId xmlns:a16="http://schemas.microsoft.com/office/drawing/2014/main" id="{29ECA9B5-E91F-717A-3EDA-9C3E8FEC7B4F}"/>
              </a:ext>
            </a:extLst>
          </p:cNvPr>
          <p:cNvGraphicFramePr>
            <a:graphicFrameLocks/>
          </p:cNvGraphicFramePr>
          <p:nvPr>
            <p:extLst>
              <p:ext uri="{D42A27DB-BD31-4B8C-83A1-F6EECF244321}">
                <p14:modId xmlns:p14="http://schemas.microsoft.com/office/powerpoint/2010/main" val="876541721"/>
              </p:ext>
            </p:extLst>
          </p:nvPr>
        </p:nvGraphicFramePr>
        <p:xfrm>
          <a:off x="268269" y="858983"/>
          <a:ext cx="4738254" cy="3620021"/>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4">
            <a:extLst>
              <a:ext uri="{FF2B5EF4-FFF2-40B4-BE49-F238E27FC236}">
                <a16:creationId xmlns:a16="http://schemas.microsoft.com/office/drawing/2014/main" id="{28DC12E1-A161-9048-F977-230D7E023C1F}"/>
              </a:ext>
            </a:extLst>
          </p:cNvPr>
          <p:cNvSpPr txBox="1">
            <a:spLocks/>
          </p:cNvSpPr>
          <p:nvPr/>
        </p:nvSpPr>
        <p:spPr>
          <a:xfrm>
            <a:off x="5899320" y="1487311"/>
            <a:ext cx="5422560" cy="502469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Four classification models were used trained, namely: </a:t>
            </a:r>
          </a:p>
          <a:p>
            <a:pPr marL="685800" lvl="2">
              <a:lnSpc>
                <a:spcPct val="100000"/>
              </a:lnSpc>
              <a:spcBef>
                <a:spcPts val="1400"/>
              </a:spcBef>
            </a:pPr>
            <a:r>
              <a:rPr lang="en-US" sz="1200" dirty="0">
                <a:solidFill>
                  <a:schemeClr val="accent3">
                    <a:lumMod val="25000"/>
                  </a:schemeClr>
                </a:solidFill>
                <a:latin typeface="Abadi" panose="020B0604020104020204" pitchFamily="34" charset="0"/>
              </a:rPr>
              <a:t>Logistic Regression </a:t>
            </a:r>
          </a:p>
          <a:p>
            <a:pPr marL="685800" lvl="2">
              <a:lnSpc>
                <a:spcPct val="100000"/>
              </a:lnSpc>
              <a:spcBef>
                <a:spcPts val="1400"/>
              </a:spcBef>
            </a:pPr>
            <a:r>
              <a:rPr lang="en-US" sz="1200" dirty="0">
                <a:solidFill>
                  <a:schemeClr val="accent3">
                    <a:lumMod val="25000"/>
                  </a:schemeClr>
                </a:solidFill>
                <a:latin typeface="Abadi" panose="020B0604020104020204" pitchFamily="34" charset="0"/>
              </a:rPr>
              <a:t>Support Vector Machine</a:t>
            </a:r>
          </a:p>
          <a:p>
            <a:pPr marL="685800" lvl="2">
              <a:lnSpc>
                <a:spcPct val="100000"/>
              </a:lnSpc>
              <a:spcBef>
                <a:spcPts val="1400"/>
              </a:spcBef>
            </a:pPr>
            <a:r>
              <a:rPr lang="en-US" sz="1200" dirty="0">
                <a:solidFill>
                  <a:schemeClr val="accent3">
                    <a:lumMod val="25000"/>
                  </a:schemeClr>
                </a:solidFill>
                <a:latin typeface="Abadi" panose="020B0604020104020204" pitchFamily="34" charset="0"/>
              </a:rPr>
              <a:t>Decision Tree Classifier </a:t>
            </a:r>
          </a:p>
          <a:p>
            <a:pPr marL="685800" lvl="2">
              <a:lnSpc>
                <a:spcPct val="100000"/>
              </a:lnSpc>
              <a:spcBef>
                <a:spcPts val="1400"/>
              </a:spcBef>
            </a:pPr>
            <a:r>
              <a:rPr lang="en-US" sz="1200" dirty="0">
                <a:solidFill>
                  <a:schemeClr val="accent3">
                    <a:lumMod val="25000"/>
                  </a:schemeClr>
                </a:solidFill>
                <a:latin typeface="Abadi" panose="020B0604020104020204" pitchFamily="34" charset="0"/>
              </a:rPr>
              <a:t>K-Nearest Neighbor (kNN) </a:t>
            </a:r>
            <a:endParaRPr lang="en-US" sz="2200" dirty="0">
              <a:solidFill>
                <a:schemeClr val="tx2"/>
              </a:solidFill>
            </a:endParaRPr>
          </a:p>
          <a:p>
            <a:pPr>
              <a:lnSpc>
                <a:spcPct val="100000"/>
              </a:lnSpc>
              <a:spcBef>
                <a:spcPts val="1400"/>
              </a:spcBef>
            </a:pPr>
            <a:r>
              <a:rPr lang="en-US" sz="1600" dirty="0">
                <a:solidFill>
                  <a:schemeClr val="accent3">
                    <a:lumMod val="25000"/>
                  </a:schemeClr>
                </a:solidFill>
                <a:latin typeface="Abadi" panose="020B0604020104020204" pitchFamily="34" charset="0"/>
              </a:rPr>
              <a:t>Results from training set for all the above-mentioned classification models show that </a:t>
            </a:r>
            <a:r>
              <a:rPr lang="en-US" sz="1600" b="1" dirty="0">
                <a:solidFill>
                  <a:schemeClr val="accent3">
                    <a:lumMod val="25000"/>
                  </a:schemeClr>
                </a:solidFill>
                <a:latin typeface="Abadi" panose="020B0604020104020204" pitchFamily="34" charset="0"/>
              </a:rPr>
              <a:t>Decision Tree Classifier </a:t>
            </a:r>
            <a:r>
              <a:rPr lang="en-US" sz="1600" dirty="0">
                <a:solidFill>
                  <a:schemeClr val="accent3">
                    <a:lumMod val="25000"/>
                  </a:schemeClr>
                </a:solidFill>
                <a:latin typeface="Abadi" panose="020B0604020104020204" pitchFamily="34" charset="0"/>
              </a:rPr>
              <a:t>has the highest training classification accuracy score of 0.8750. </a:t>
            </a:r>
          </a:p>
          <a:p>
            <a:pPr>
              <a:lnSpc>
                <a:spcPct val="100000"/>
              </a:lnSpc>
              <a:spcBef>
                <a:spcPts val="1400"/>
              </a:spcBef>
            </a:pPr>
            <a:r>
              <a:rPr lang="en-US" sz="1600" dirty="0">
                <a:solidFill>
                  <a:schemeClr val="accent3">
                    <a:lumMod val="25000"/>
                  </a:schemeClr>
                </a:solidFill>
                <a:latin typeface="Abadi" panose="020B0604020104020204" pitchFamily="34" charset="0"/>
              </a:rPr>
              <a:t>The test set accuracy score show all the classification models have the same value of 0.8333. </a:t>
            </a:r>
          </a:p>
          <a:p>
            <a:pPr>
              <a:lnSpc>
                <a:spcPct val="100000"/>
              </a:lnSpc>
              <a:spcBef>
                <a:spcPts val="1400"/>
              </a:spcBef>
            </a:pPr>
            <a:r>
              <a:rPr lang="en-US" sz="1600" dirty="0">
                <a:solidFill>
                  <a:schemeClr val="accent3">
                    <a:lumMod val="25000"/>
                  </a:schemeClr>
                </a:solidFill>
                <a:latin typeface="Abadi" panose="020B0604020104020204" pitchFamily="34" charset="0"/>
              </a:rPr>
              <a:t>Given that the accuracy scores of the train set show that decision tree is the highest, while the test accuracy is the same for all the models, then we may select Decision Tree Model. However, we may also need to reconsider adding more data points to increase the robustness of the models. </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pic>
        <p:nvPicPr>
          <p:cNvPr id="5" name="Picture 4">
            <a:extLst>
              <a:ext uri="{FF2B5EF4-FFF2-40B4-BE49-F238E27FC236}">
                <a16:creationId xmlns:a16="http://schemas.microsoft.com/office/drawing/2014/main" id="{52764370-B8AA-770B-9328-58EAD05AF81C}"/>
              </a:ext>
            </a:extLst>
          </p:cNvPr>
          <p:cNvPicPr>
            <a:picLocks noChangeAspect="1"/>
          </p:cNvPicPr>
          <p:nvPr/>
        </p:nvPicPr>
        <p:blipFill>
          <a:blip r:embed="rId4"/>
          <a:stretch>
            <a:fillRect/>
          </a:stretch>
        </p:blipFill>
        <p:spPr>
          <a:xfrm>
            <a:off x="165199" y="4544034"/>
            <a:ext cx="5136517" cy="182434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48898" cy="381158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is the same for all the models (SVM, Logistic Regression, kNN and Decision Tree)</a:t>
            </a:r>
          </a:p>
          <a:p>
            <a:pPr>
              <a:lnSpc>
                <a:spcPct val="100000"/>
              </a:lnSpc>
              <a:spcBef>
                <a:spcPts val="1400"/>
              </a:spcBef>
            </a:pPr>
            <a:r>
              <a:rPr lang="en-US" sz="2200" dirty="0">
                <a:solidFill>
                  <a:schemeClr val="accent3">
                    <a:lumMod val="25000"/>
                  </a:schemeClr>
                </a:solidFill>
                <a:latin typeface="Abadi" panose="020B0604020104020204" pitchFamily="34" charset="0"/>
              </a:rPr>
              <a:t>It shows that all 12 launches which landed successfully were also predicted to land successfully by the mode and thus are True Positives (TP).  </a:t>
            </a:r>
          </a:p>
          <a:p>
            <a:pPr>
              <a:lnSpc>
                <a:spcPct val="100000"/>
              </a:lnSpc>
              <a:spcBef>
                <a:spcPts val="1400"/>
              </a:spcBef>
            </a:pPr>
            <a:r>
              <a:rPr lang="en-US" sz="2200" dirty="0">
                <a:solidFill>
                  <a:schemeClr val="accent3">
                    <a:lumMod val="25000"/>
                  </a:schemeClr>
                </a:solidFill>
                <a:latin typeface="Abadi" panose="020B0604020104020204" pitchFamily="34" charset="0"/>
              </a:rPr>
              <a:t>It also shows that 3 launches which did not land successfully were predicted the same by the model and so are True Negatives (TN). </a:t>
            </a:r>
          </a:p>
          <a:p>
            <a:pPr>
              <a:lnSpc>
                <a:spcPct val="100000"/>
              </a:lnSpc>
              <a:spcBef>
                <a:spcPts val="1400"/>
              </a:spcBef>
            </a:pPr>
            <a:r>
              <a:rPr lang="en-US" sz="2200" dirty="0">
                <a:solidFill>
                  <a:schemeClr val="accent3">
                    <a:lumMod val="25000"/>
                  </a:schemeClr>
                </a:solidFill>
                <a:latin typeface="Abadi" panose="020B0604020104020204" pitchFamily="34" charset="0"/>
              </a:rPr>
              <a:t>However, there are 3 launches which did not land successfully but the model predicted them to be successful and thus known as False Positives (FP).</a:t>
            </a:r>
          </a:p>
          <a:p>
            <a:pPr>
              <a:lnSpc>
                <a:spcPct val="100000"/>
              </a:lnSpc>
              <a:spcBef>
                <a:spcPts val="1400"/>
              </a:spcBef>
            </a:pPr>
            <a:r>
              <a:rPr lang="en-US" sz="2200" dirty="0">
                <a:solidFill>
                  <a:schemeClr val="accent3">
                    <a:lumMod val="25000"/>
                  </a:schemeClr>
                </a:solidFill>
                <a:latin typeface="Abadi" panose="020B0604020104020204" pitchFamily="34" charset="0"/>
              </a:rPr>
              <a:t>Overall, the classifier is accurate up to 83.3% ((TP+TN)/Total) of the time and the misclassification error rate of the model is ((FP+FN)/Total) 16.7%.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8FF05DBD-D54A-F27C-B51C-BA397A00C255}"/>
              </a:ext>
            </a:extLst>
          </p:cNvPr>
          <p:cNvPicPr>
            <a:picLocks noChangeAspect="1"/>
          </p:cNvPicPr>
          <p:nvPr/>
        </p:nvPicPr>
        <p:blipFill>
          <a:blip r:embed="rId3"/>
          <a:stretch>
            <a:fillRect/>
          </a:stretch>
        </p:blipFill>
        <p:spPr>
          <a:xfrm>
            <a:off x="6020278" y="1434196"/>
            <a:ext cx="5388988" cy="459137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2" name="Picture 1">
            <a:extLst>
              <a:ext uri="{FF2B5EF4-FFF2-40B4-BE49-F238E27FC236}">
                <a16:creationId xmlns:a16="http://schemas.microsoft.com/office/drawing/2014/main" id="{CFB531B6-F2A7-A236-B531-D594D482DAE7}"/>
              </a:ext>
            </a:extLst>
          </p:cNvPr>
          <p:cNvPicPr>
            <a:picLocks noChangeAspect="1"/>
          </p:cNvPicPr>
          <p:nvPr/>
        </p:nvPicPr>
        <p:blipFill>
          <a:blip r:embed="rId3"/>
          <a:stretch>
            <a:fillRect/>
          </a:stretch>
        </p:blipFill>
        <p:spPr>
          <a:xfrm>
            <a:off x="452718" y="1454721"/>
            <a:ext cx="10515599" cy="4864629"/>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9551"/>
            <a:ext cx="10104817" cy="479624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64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marL="685800" lvl="2">
              <a:lnSpc>
                <a:spcPct val="120000"/>
              </a:lnSpc>
              <a:spcBef>
                <a:spcPts val="1400"/>
              </a:spcBef>
            </a:pPr>
            <a:r>
              <a:rPr lang="en-GB" sz="5600" dirty="0">
                <a:solidFill>
                  <a:schemeClr val="bg2">
                    <a:lumMod val="50000"/>
                  </a:schemeClr>
                </a:solidFill>
                <a:latin typeface="Abadi"/>
              </a:rPr>
              <a:t>Historical Falcon 9 launch records were collected via SpaceX’s REST API</a:t>
            </a:r>
          </a:p>
          <a:p>
            <a:pPr marL="685800" lvl="2">
              <a:lnSpc>
                <a:spcPct val="120000"/>
              </a:lnSpc>
              <a:spcBef>
                <a:spcPts val="1400"/>
              </a:spcBef>
            </a:pPr>
            <a:r>
              <a:rPr lang="en-GB" sz="5600" dirty="0">
                <a:solidFill>
                  <a:schemeClr val="bg2">
                    <a:lumMod val="50000"/>
                  </a:schemeClr>
                </a:solidFill>
                <a:latin typeface="Abadi"/>
              </a:rPr>
              <a:t>Web scrapping from SpaceX’s Wikipedia page</a:t>
            </a:r>
            <a:endParaRPr lang="en-US" sz="5600" dirty="0">
              <a:solidFill>
                <a:schemeClr val="bg2">
                  <a:lumMod val="50000"/>
                </a:schemeClr>
              </a:solidFill>
              <a:latin typeface="Abadi"/>
            </a:endParaRP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GB" sz="6400" dirty="0">
                <a:solidFill>
                  <a:schemeClr val="bg2">
                    <a:lumMod val="50000"/>
                  </a:schemeClr>
                </a:solidFill>
                <a:latin typeface="Abadi"/>
              </a:rPr>
              <a:t>Missing values were handled by replacing the missing Payload Mass values with the mean and retaining missing Landing Pad values to represent cases where no landing pad was used</a:t>
            </a:r>
            <a:r>
              <a:rPr lang="en-US" sz="6400" dirty="0">
                <a:solidFill>
                  <a:schemeClr val="bg2">
                    <a:lumMod val="50000"/>
                  </a:schemeClr>
                </a:solidFill>
                <a:latin typeface="Abadi"/>
              </a:rPr>
              <a:t>.</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GB" sz="6400" dirty="0">
                <a:solidFill>
                  <a:schemeClr val="bg2">
                    <a:lumMod val="50000"/>
                  </a:schemeClr>
                </a:solidFill>
                <a:latin typeface="Abadi"/>
              </a:rPr>
              <a:t>Classification models were built using Logistic regression, SVM, Decision Trees &amp; KNN machine learning algorithms. The data was split into training and test sets, with hyperparameter tuning to optimize model performance. Model accuracy was evaluated based on the prediction accuracy on the test set.</a:t>
            </a:r>
            <a:endParaRPr lang="en-US" sz="6400" dirty="0">
              <a:solidFill>
                <a:schemeClr val="bg2">
                  <a:lumMod val="50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189132" cy="1338391"/>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200" b="1" dirty="0">
                <a:solidFill>
                  <a:schemeClr val="accent3">
                    <a:lumMod val="25000"/>
                  </a:schemeClr>
                </a:solidFill>
                <a:latin typeface="Abadi" panose="020B0604020104020204" pitchFamily="34" charset="0"/>
              </a:rPr>
              <a:t>This project used data that was collected using get request to the SpaceX API to extract relevant historical SpaceX Falcon 9 launch data. The below flow chart represents the data extraction process using this method. </a:t>
            </a:r>
            <a:endParaRPr lang="en-US" b="1"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6" name="Picture 15">
            <a:extLst>
              <a:ext uri="{FF2B5EF4-FFF2-40B4-BE49-F238E27FC236}">
                <a16:creationId xmlns:a16="http://schemas.microsoft.com/office/drawing/2014/main" id="{C3F3A0B6-2599-1335-B5CD-23A6F433A7F6}"/>
              </a:ext>
            </a:extLst>
          </p:cNvPr>
          <p:cNvPicPr>
            <a:picLocks noChangeAspect="1"/>
          </p:cNvPicPr>
          <p:nvPr/>
        </p:nvPicPr>
        <p:blipFill>
          <a:blip r:embed="rId4"/>
          <a:srcRect l="3398" t="23152" b="23656"/>
          <a:stretch/>
        </p:blipFill>
        <p:spPr>
          <a:xfrm>
            <a:off x="2199501" y="3138616"/>
            <a:ext cx="7986959" cy="3378442"/>
          </a:xfrm>
          <a:prstGeom prst="rect">
            <a:avLst/>
          </a:prstGeom>
        </p:spPr>
      </p:pic>
      <p:sp>
        <p:nvSpPr>
          <p:cNvPr id="17" name="TextBox 16">
            <a:extLst>
              <a:ext uri="{FF2B5EF4-FFF2-40B4-BE49-F238E27FC236}">
                <a16:creationId xmlns:a16="http://schemas.microsoft.com/office/drawing/2014/main" id="{A0A62BA2-C825-6774-7FB3-3AA090BD3465}"/>
              </a:ext>
            </a:extLst>
          </p:cNvPr>
          <p:cNvSpPr txBox="1"/>
          <p:nvPr/>
        </p:nvSpPr>
        <p:spPr>
          <a:xfrm>
            <a:off x="1149179" y="5918886"/>
            <a:ext cx="856362" cy="369332"/>
          </a:xfrm>
          <a:prstGeom prst="rect">
            <a:avLst/>
          </a:prstGeom>
          <a:noFill/>
        </p:spPr>
        <p:txBody>
          <a:bodyPr wrap="square" rtlCol="0">
            <a:spAutoFit/>
          </a:bodyPr>
          <a:lstStyle/>
          <a:p>
            <a:r>
              <a:rPr lang="en-US" dirty="0">
                <a:hlinkClick r:id="rId5"/>
              </a:rPr>
              <a:t>GitHub</a:t>
            </a:r>
            <a:r>
              <a:rPr lang="en-US" dirty="0"/>
              <a:t> </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16534"/>
            <a:ext cx="10812707" cy="1358685"/>
          </a:xfrm>
          <a:prstGeom prst="rect">
            <a:avLst/>
          </a:prstGeom>
        </p:spPr>
        <p:txBody>
          <a:bodyPr lIns="91440" tIns="45720" rIns="91440" bIns="45720" anchor="t">
            <a:noAutofit/>
          </a:bodyPr>
          <a:lstStyle/>
          <a:p>
            <a:pPr marL="0" indent="0" algn="ctr">
              <a:lnSpc>
                <a:spcPct val="100000"/>
              </a:lnSpc>
              <a:spcBef>
                <a:spcPts val="1400"/>
              </a:spcBef>
              <a:buNone/>
            </a:pPr>
            <a:r>
              <a:rPr lang="en-US" sz="2200" b="1" dirty="0">
                <a:solidFill>
                  <a:schemeClr val="accent3">
                    <a:lumMod val="25000"/>
                  </a:schemeClr>
                </a:solidFill>
                <a:latin typeface="Abadi" panose="020B0604020104020204" pitchFamily="34" charset="0"/>
              </a:rPr>
              <a:t>This project used data that was collected by web scrapping SpaceX’s Wikipedia page for extract historical SpaceX Falcon 9 launch data. The below flow chart represents the data extraction process using this method. </a:t>
            </a:r>
            <a:endParaRPr lang="en-US" sz="2400" b="1"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34C69BDA-0130-AF7F-8F81-E205A3651002}"/>
              </a:ext>
            </a:extLst>
          </p:cNvPr>
          <p:cNvPicPr>
            <a:picLocks noChangeAspect="1"/>
          </p:cNvPicPr>
          <p:nvPr/>
        </p:nvPicPr>
        <p:blipFill>
          <a:blip r:embed="rId3"/>
          <a:srcRect t="17642" b="16794"/>
          <a:stretch/>
        </p:blipFill>
        <p:spPr>
          <a:xfrm>
            <a:off x="1549584" y="2686058"/>
            <a:ext cx="9092832" cy="3324896"/>
          </a:xfrm>
          <a:prstGeom prst="rect">
            <a:avLst/>
          </a:prstGeom>
        </p:spPr>
      </p:pic>
      <p:sp>
        <p:nvSpPr>
          <p:cNvPr id="8" name="Text Placeholder 2">
            <a:extLst>
              <a:ext uri="{FF2B5EF4-FFF2-40B4-BE49-F238E27FC236}">
                <a16:creationId xmlns:a16="http://schemas.microsoft.com/office/drawing/2014/main" id="{22C40F31-EC78-79A9-8F28-B1F1FDA8EFE8}"/>
              </a:ext>
            </a:extLst>
          </p:cNvPr>
          <p:cNvSpPr txBox="1">
            <a:spLocks/>
          </p:cNvSpPr>
          <p:nvPr/>
        </p:nvSpPr>
        <p:spPr>
          <a:xfrm>
            <a:off x="1628714" y="5621792"/>
            <a:ext cx="1013572" cy="40378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GitHub</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14813D20-4A6C-FF41-E6BA-633A56236EDF}"/>
              </a:ext>
            </a:extLst>
          </p:cNvPr>
          <p:cNvGraphicFramePr/>
          <p:nvPr>
            <p:extLst>
              <p:ext uri="{D42A27DB-BD31-4B8C-83A1-F6EECF244321}">
                <p14:modId xmlns:p14="http://schemas.microsoft.com/office/powerpoint/2010/main" val="3014970494"/>
              </p:ext>
            </p:extLst>
          </p:nvPr>
        </p:nvGraphicFramePr>
        <p:xfrm>
          <a:off x="102973" y="3579240"/>
          <a:ext cx="11986054" cy="13068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Content Placeholder 4">
            <a:extLst>
              <a:ext uri="{FF2B5EF4-FFF2-40B4-BE49-F238E27FC236}">
                <a16:creationId xmlns:a16="http://schemas.microsoft.com/office/drawing/2014/main" id="{65EEDD8E-736D-4F4B-CAB9-6C4172FF21C9}"/>
              </a:ext>
            </a:extLst>
          </p:cNvPr>
          <p:cNvSpPr txBox="1">
            <a:spLocks/>
          </p:cNvSpPr>
          <p:nvPr/>
        </p:nvSpPr>
        <p:spPr>
          <a:xfrm>
            <a:off x="319217" y="1253331"/>
            <a:ext cx="10515600" cy="22807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the dataset, missing values were identified in each attribute. 28% of the Landing Pad variable had missing values, which were replaced with the mean value. </a:t>
            </a:r>
          </a:p>
          <a:p>
            <a:pPr>
              <a:lnSpc>
                <a:spcPct val="100000"/>
              </a:lnSpc>
              <a:spcBef>
                <a:spcPts val="1400"/>
              </a:spcBef>
            </a:pPr>
            <a:r>
              <a:rPr lang="en-US" sz="2200" dirty="0">
                <a:solidFill>
                  <a:schemeClr val="accent3">
                    <a:lumMod val="25000"/>
                  </a:schemeClr>
                </a:solidFill>
                <a:latin typeface="Abadi" panose="020B0604020104020204" pitchFamily="34" charset="0"/>
              </a:rPr>
              <a:t>The data contained various mission outcomes that were converted into Training labels 1 meaning the booster landed successfully and 0 meaning the booster did not land successfully during the first stage.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D63A4C82-422A-7F6C-B8A2-C80418F502B2}"/>
              </a:ext>
            </a:extLst>
          </p:cNvPr>
          <p:cNvSpPr txBox="1"/>
          <p:nvPr/>
        </p:nvSpPr>
        <p:spPr>
          <a:xfrm>
            <a:off x="518984" y="5511114"/>
            <a:ext cx="861133" cy="369332"/>
          </a:xfrm>
          <a:prstGeom prst="rect">
            <a:avLst/>
          </a:prstGeom>
          <a:noFill/>
        </p:spPr>
        <p:txBody>
          <a:bodyPr wrap="none" rtlCol="0">
            <a:spAutoFit/>
          </a:bodyPr>
          <a:lstStyle/>
          <a:p>
            <a:r>
              <a:rPr lang="en-US" b="1" dirty="0">
                <a:hlinkClick r:id="rId9"/>
              </a:rPr>
              <a:t>GitHub</a:t>
            </a:r>
            <a:endParaRPr lang="en-US" b="1"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17426</TotalTime>
  <Words>2631</Words>
  <Application>Microsoft Macintosh PowerPoint</Application>
  <PresentationFormat>Widescreen</PresentationFormat>
  <Paragraphs>303</Paragraphs>
  <Slides>45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Sophia Hussein Ally Mwinyi (PGR)</cp:lastModifiedBy>
  <cp:revision>243</cp:revision>
  <dcterms:created xsi:type="dcterms:W3CDTF">2021-04-29T18:58:34Z</dcterms:created>
  <dcterms:modified xsi:type="dcterms:W3CDTF">2024-10-17T03:34:46Z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